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748" r:id="rId6"/>
    <p:sldMasterId id="2147483767" r:id="rId7"/>
    <p:sldMasterId id="2147483778" r:id="rId8"/>
    <p:sldMasterId id="2147483799" r:id="rId9"/>
    <p:sldMasterId id="2147483811" r:id="rId10"/>
    <p:sldMasterId id="2147483826" r:id="rId11"/>
    <p:sldMasterId id="2147483839" r:id="rId12"/>
    <p:sldMasterId id="2147483852" r:id="rId13"/>
    <p:sldMasterId id="2147483865" r:id="rId14"/>
    <p:sldMasterId id="2147483878" r:id="rId15"/>
    <p:sldMasterId id="2147483891" r:id="rId16"/>
  </p:sldMasterIdLst>
  <p:notesMasterIdLst>
    <p:notesMasterId r:id="rId103"/>
  </p:notesMasterIdLst>
  <p:handoutMasterIdLst>
    <p:handoutMasterId r:id="rId104"/>
  </p:handoutMasterIdLst>
  <p:sldIdLst>
    <p:sldId id="256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5" r:id="rId43"/>
    <p:sldId id="283" r:id="rId44"/>
    <p:sldId id="360" r:id="rId45"/>
    <p:sldId id="353" r:id="rId46"/>
    <p:sldId id="323" r:id="rId47"/>
    <p:sldId id="324" r:id="rId48"/>
    <p:sldId id="325" r:id="rId49"/>
    <p:sldId id="326" r:id="rId50"/>
    <p:sldId id="328" r:id="rId51"/>
    <p:sldId id="327" r:id="rId52"/>
    <p:sldId id="362" r:id="rId53"/>
    <p:sldId id="331" r:id="rId54"/>
    <p:sldId id="289" r:id="rId55"/>
    <p:sldId id="290" r:id="rId56"/>
    <p:sldId id="291" r:id="rId57"/>
    <p:sldId id="293" r:id="rId58"/>
    <p:sldId id="354" r:id="rId59"/>
    <p:sldId id="355" r:id="rId60"/>
    <p:sldId id="356" r:id="rId61"/>
    <p:sldId id="357" r:id="rId62"/>
    <p:sldId id="358" r:id="rId63"/>
    <p:sldId id="359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296" r:id="rId73"/>
    <p:sldId id="297" r:id="rId74"/>
    <p:sldId id="298" r:id="rId75"/>
    <p:sldId id="299" r:id="rId76"/>
    <p:sldId id="300" r:id="rId77"/>
    <p:sldId id="301" r:id="rId78"/>
    <p:sldId id="302" r:id="rId79"/>
    <p:sldId id="303" r:id="rId80"/>
    <p:sldId id="304" r:id="rId81"/>
    <p:sldId id="305" r:id="rId82"/>
    <p:sldId id="306" r:id="rId83"/>
    <p:sldId id="307" r:id="rId84"/>
    <p:sldId id="308" r:id="rId85"/>
    <p:sldId id="309" r:id="rId86"/>
    <p:sldId id="310" r:id="rId87"/>
    <p:sldId id="311" r:id="rId88"/>
    <p:sldId id="312" r:id="rId89"/>
    <p:sldId id="313" r:id="rId90"/>
    <p:sldId id="314" r:id="rId91"/>
    <p:sldId id="315" r:id="rId92"/>
    <p:sldId id="316" r:id="rId93"/>
    <p:sldId id="361" r:id="rId94"/>
    <p:sldId id="340" r:id="rId95"/>
    <p:sldId id="341" r:id="rId96"/>
    <p:sldId id="342" r:id="rId97"/>
    <p:sldId id="343" r:id="rId98"/>
    <p:sldId id="344" r:id="rId99"/>
    <p:sldId id="286" r:id="rId100"/>
    <p:sldId id="287" r:id="rId101"/>
    <p:sldId id="363" r:id="rId10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romski, Boris" initials="SB" lastIdx="3" clrIdx="1">
    <p:extLst>
      <p:ext uri="{19B8F6BF-5375-455C-9EA6-DF929625EA0E}">
        <p15:presenceInfo xmlns:p15="http://schemas.microsoft.com/office/powerpoint/2012/main" userId="S-1-5-21-1050866976-2966551179-4032267634-155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BBEE1"/>
    <a:srgbClr val="AAA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84988" autoAdjust="0"/>
  </p:normalViewPr>
  <p:slideViewPr>
    <p:cSldViewPr snapToGrid="0" showGuides="1">
      <p:cViewPr varScale="1">
        <p:scale>
          <a:sx n="58" d="100"/>
          <a:sy n="58" d="100"/>
        </p:scale>
        <p:origin x="79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174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slide" Target="slides/slide71.xml"/><Relationship Id="rId102" Type="http://schemas.openxmlformats.org/officeDocument/2006/relationships/slide" Target="slides/slide86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tableStyles" Target="tableStyles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5.xml"/><Relationship Id="rId92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lrich%20Galster\Documents\Lehre%20HSRM\Mathematik%202%20IWI_WI_SS22\Tests\alle_tests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lrich%20Galster\Documents\Lehre%20HSRM\Mathematik%202%20IWI_WI_SS22\Tests\alle_tests_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lrich%20Galster\Documents\Lehre%20HSRM\Mathematik%202%20IWI_WI_SS22\Tests\Kurze_Befragung_zu_Dranbleiben-Tests_Detaillierte_Ergebnisse_2023-01-1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lrich%20Galster\Documents\Lehre%20HSRM\Mathematik%202%20IWI_WI_SS22\Tests\Kurze_Befragung_zu_Dranbleiben-Tests_Detaillierte_Ergebnisse_2023-01-1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-2k-nas.itc.hs-rm.de\profiles_userdata$\phallman\Documents\Business%20(PH)\iLEARN%20(PH)\Galster\220818_Auswertung_Kopie_PH_iLEARN_Galster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97-4EE8-8AED-886780046690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97-4EE8-8AED-886780046690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97-4EE8-8AED-886780046690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E97-4EE8-8AED-886780046690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E97-4EE8-8AED-886780046690}"/>
              </c:ext>
            </c:extLst>
          </c:dPt>
          <c:dLbls>
            <c:dLbl>
              <c:idx val="0"/>
              <c:layout>
                <c:manualLayout>
                  <c:x val="3.6415407533517768E-2"/>
                  <c:y val="1.0633377107402425E-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9.1832752769346201E-2"/>
                      <c:h val="0.101946014344425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E97-4EE8-8AED-886780046690}"/>
                </c:ext>
              </c:extLst>
            </c:dLbl>
            <c:dLbl>
              <c:idx val="1"/>
              <c:layout>
                <c:manualLayout>
                  <c:x val="7.1991397945811539E-2"/>
                  <c:y val="-5.8916565206526869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9.0061625653834534E-2"/>
                      <c:h val="9.67156688128366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E97-4EE8-8AED-886780046690}"/>
                </c:ext>
              </c:extLst>
            </c:dLbl>
            <c:dLbl>
              <c:idx val="2"/>
              <c:layout>
                <c:manualLayout>
                  <c:x val="-4.1536273115220505E-2"/>
                  <c:y val="-2.5658338960162053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9.2864909667230447E-2"/>
                      <c:h val="0.100729343335796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E97-4EE8-8AED-886780046690}"/>
                </c:ext>
              </c:extLst>
            </c:dLbl>
            <c:dLbl>
              <c:idx val="3"/>
              <c:layout>
                <c:manualLayout>
                  <c:x val="-3.7553253211769583E-2"/>
                  <c:y val="1.755570560432135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9.6421052631578949E-2"/>
                      <c:h val="0.100729343335796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E97-4EE8-8AED-886780046690}"/>
                </c:ext>
              </c:extLst>
            </c:dLbl>
            <c:dLbl>
              <c:idx val="4"/>
              <c:layout>
                <c:manualLayout>
                  <c:x val="-3.6415273126421115E-2"/>
                  <c:y val="-2.7008777852802193E-3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8.9957325746799432E-2"/>
                      <c:h val="9.5327587765236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E97-4EE8-8AED-88678004669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1. SW</c:v>
                </c:pt>
                <c:pt idx="1">
                  <c:v>2. ING</c:v>
                </c:pt>
                <c:pt idx="2">
                  <c:v>3. WBS</c:v>
                </c:pt>
                <c:pt idx="3">
                  <c:v>4. DCSM</c:v>
                </c:pt>
                <c:pt idx="4">
                  <c:v>5. A+B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16</c:v>
                </c:pt>
                <c:pt idx="1">
                  <c:v>13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Tabelle1!$B$1</c15:sqref>
                        </c15:formulaRef>
                      </c:ext>
                    </c:extLst>
                    <c:strCache>
                      <c:ptCount val="1"/>
                      <c:pt idx="0">
                        <c:v>Spalte1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EE97-4EE8-8AED-88678004669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Median</a:t>
            </a:r>
            <a:r>
              <a:rPr lang="de-DE" baseline="0"/>
              <a:t> der erzielten Punkte / Maximalpunkte</a:t>
            </a:r>
            <a:endParaRPr lang="de-DE"/>
          </a:p>
        </c:rich>
      </c:tx>
      <c:layout>
        <c:manualLayout>
          <c:xMode val="edge"/>
          <c:yMode val="edge"/>
          <c:x val="0.15299487928913982"/>
          <c:y val="0.7376289693613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Testergebnisse!$B$101:$B$110</c:f>
              <c:numCache>
                <c:formatCode>0.00</c:formatCode>
                <c:ptCount val="10"/>
                <c:pt idx="0">
                  <c:v>0.72727272727272729</c:v>
                </c:pt>
                <c:pt idx="1">
                  <c:v>0.68421052631578949</c:v>
                </c:pt>
                <c:pt idx="2">
                  <c:v>0.7857142857142857</c:v>
                </c:pt>
                <c:pt idx="3">
                  <c:v>0.7142857142857143</c:v>
                </c:pt>
                <c:pt idx="4">
                  <c:v>0.38461538461538464</c:v>
                </c:pt>
                <c:pt idx="5">
                  <c:v>0.6470588235294118</c:v>
                </c:pt>
                <c:pt idx="6">
                  <c:v>1</c:v>
                </c:pt>
                <c:pt idx="7">
                  <c:v>0.42857142857142855</c:v>
                </c:pt>
                <c:pt idx="8">
                  <c:v>0.65625</c:v>
                </c:pt>
                <c:pt idx="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99-412D-864C-83A7FB80D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838160"/>
        <c:axId val="1039838576"/>
      </c:lineChart>
      <c:catAx>
        <c:axId val="10398381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9838576"/>
        <c:crosses val="autoZero"/>
        <c:auto val="1"/>
        <c:lblAlgn val="ctr"/>
        <c:lblOffset val="100"/>
        <c:noMultiLvlLbl val="0"/>
      </c:catAx>
      <c:valAx>
        <c:axId val="10398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983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Teilnehmerzahl</a:t>
            </a:r>
          </a:p>
        </c:rich>
      </c:tx>
      <c:layout>
        <c:manualLayout>
          <c:xMode val="edge"/>
          <c:yMode val="edge"/>
          <c:x val="0.43576377952755901"/>
          <c:y val="0.21759259259259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Testergebnisse!$B$85:$B$94</c:f>
              <c:numCache>
                <c:formatCode>General</c:formatCode>
                <c:ptCount val="10"/>
                <c:pt idx="0">
                  <c:v>59</c:v>
                </c:pt>
                <c:pt idx="1">
                  <c:v>62</c:v>
                </c:pt>
                <c:pt idx="2">
                  <c:v>52</c:v>
                </c:pt>
                <c:pt idx="3">
                  <c:v>57</c:v>
                </c:pt>
                <c:pt idx="4">
                  <c:v>50</c:v>
                </c:pt>
                <c:pt idx="5">
                  <c:v>49</c:v>
                </c:pt>
                <c:pt idx="6">
                  <c:v>51</c:v>
                </c:pt>
                <c:pt idx="7">
                  <c:v>45</c:v>
                </c:pt>
                <c:pt idx="8">
                  <c:v>44</c:v>
                </c:pt>
                <c:pt idx="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A7-45B2-90D2-2B624173B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5581296"/>
        <c:axId val="1045580048"/>
      </c:lineChart>
      <c:catAx>
        <c:axId val="1045581296"/>
        <c:scaling>
          <c:orientation val="minMax"/>
        </c:scaling>
        <c:delete val="1"/>
        <c:axPos val="b"/>
        <c:majorTickMark val="none"/>
        <c:minorTickMark val="none"/>
        <c:tickLblPos val="nextTo"/>
        <c:crossAx val="1045580048"/>
        <c:crosses val="autoZero"/>
        <c:auto val="1"/>
        <c:lblAlgn val="ctr"/>
        <c:lblOffset val="100"/>
        <c:noMultiLvlLbl val="0"/>
      </c:catAx>
      <c:valAx>
        <c:axId val="104558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558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1" i="0" u="none" strike="noStrike" baseline="0">
                <a:effectLst/>
              </a:rPr>
              <a:t>Ich empfinde die „Dranbleiben-Tests“ als hilfreich, um den Lernaufwand über das Semester zu verteilen. </a:t>
            </a:r>
            <a:r>
              <a:rPr lang="de-DE" sz="1400" b="0" i="0" u="none" strike="noStrike" baseline="0"/>
              <a:t> 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'Lernaufwand aufteilen und Motiv'!$B$32:$F$32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9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C-4706-850C-A2AFF7089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095854240"/>
        <c:axId val="1095852944"/>
      </c:barChart>
      <c:catAx>
        <c:axId val="10958542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5852944"/>
        <c:crosses val="autoZero"/>
        <c:auto val="0"/>
        <c:lblAlgn val="ctr"/>
        <c:lblOffset val="100"/>
        <c:noMultiLvlLbl val="0"/>
      </c:catAx>
      <c:valAx>
        <c:axId val="109585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585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/>
              <a:t>Insgesamt bewerte ich die „Dranbleiben-Tests“ als …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Gesamturteil!$B$20:$F$20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4-4BFE-98FF-D3E727632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870362784"/>
        <c:axId val="1092213824"/>
      </c:barChart>
      <c:catAx>
        <c:axId val="1870362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2213824"/>
        <c:crosses val="autoZero"/>
        <c:auto val="0"/>
        <c:lblAlgn val="ctr"/>
        <c:lblOffset val="100"/>
        <c:noMultiLvlLbl val="0"/>
      </c:catAx>
      <c:valAx>
        <c:axId val="109221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7036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Gruppenmittelwerte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'Auswertung SPSS'!$D$19</c:f>
              <c:strCache>
                <c:ptCount val="1"/>
                <c:pt idx="0">
                  <c:v>Mittelwert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831098422372284E-2"/>
                  <c:y val="-5.4017555705604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D7-477D-BBB7-A4AEED4B85D7}"/>
                </c:ext>
              </c:extLst>
            </c:dLbl>
            <c:dLbl>
              <c:idx val="1"/>
              <c:layout>
                <c:manualLayout>
                  <c:x val="6.4400727658731935E-2"/>
                  <c:y val="3.91006842619738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D7-477D-BBB7-A4AEED4B85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Tabelle1!$L$5:$L$6</c:f>
                <c:numCache>
                  <c:formatCode>General</c:formatCode>
                  <c:ptCount val="2"/>
                  <c:pt idx="0">
                    <c:v>22.149222105236781</c:v>
                  </c:pt>
                  <c:pt idx="1">
                    <c:v>17.633616884928756</c:v>
                  </c:pt>
                </c:numCache>
              </c:numRef>
            </c:plus>
            <c:minus>
              <c:numRef>
                <c:f>Tabelle1!$L$5:$L$6</c:f>
                <c:numCache>
                  <c:formatCode>General</c:formatCode>
                  <c:ptCount val="2"/>
                  <c:pt idx="0">
                    <c:v>22.149222105236781</c:v>
                  </c:pt>
                  <c:pt idx="1">
                    <c:v>17.633616884928756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'Auswertung SPSS'!$B$20:$B$21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'Auswertung SPSS'!$D$20:$D$21</c:f>
              <c:numCache>
                <c:formatCode>###0.00</c:formatCode>
                <c:ptCount val="2"/>
                <c:pt idx="0">
                  <c:v>50.465116279069797</c:v>
                </c:pt>
                <c:pt idx="1">
                  <c:v>37.222222222222221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D7-477D-BBB7-A4AEED4B8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127352"/>
        <c:axId val="497131288"/>
      </c:barChart>
      <c:catAx>
        <c:axId val="497127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 formativen</a:t>
                </a:r>
                <a:r>
                  <a:rPr lang="de-DE" baseline="0"/>
                  <a:t> Assessments teilgenommen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7131288"/>
        <c:crosses val="autoZero"/>
        <c:auto val="1"/>
        <c:lblAlgn val="ctr"/>
        <c:lblOffset val="100"/>
        <c:noMultiLvlLbl val="0"/>
      </c:catAx>
      <c:valAx>
        <c:axId val="49713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Klausurergebnis (Punkte </a:t>
                </a:r>
                <a:r>
                  <a:rPr lang="de-DE" dirty="0" smtClean="0"/>
                  <a:t>von insg.</a:t>
                </a:r>
                <a:r>
                  <a:rPr lang="de-DE" baseline="0" dirty="0" smtClean="0"/>
                  <a:t> </a:t>
                </a:r>
                <a:r>
                  <a:rPr lang="de-DE" baseline="0" dirty="0"/>
                  <a:t>100)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712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D89D7-455C-4C79-A256-A08966A864B7}" type="doc">
      <dgm:prSet loTypeId="urn:microsoft.com/office/officeart/2005/8/layout/cycle8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3EA97AFE-29A3-4EF7-A11B-6B40DD5694DD}">
      <dgm:prSet phldrT="[Text]" custT="1"/>
      <dgm:spPr/>
      <dgm:t>
        <a:bodyPr/>
        <a:lstStyle/>
        <a:p>
          <a:r>
            <a:rPr lang="de-DE" sz="1600" dirty="0" smtClean="0"/>
            <a:t>Austausch</a:t>
          </a:r>
          <a:endParaRPr lang="de-DE" sz="1600" dirty="0"/>
        </a:p>
      </dgm:t>
    </dgm:pt>
    <dgm:pt modelId="{B488FA81-88EA-4934-89CA-23921786A953}" type="parTrans" cxnId="{5C94A0CA-7B5A-4BB6-AD51-4915CB0AB2E5}">
      <dgm:prSet/>
      <dgm:spPr/>
      <dgm:t>
        <a:bodyPr/>
        <a:lstStyle/>
        <a:p>
          <a:endParaRPr lang="de-DE"/>
        </a:p>
      </dgm:t>
    </dgm:pt>
    <dgm:pt modelId="{AD95B704-3541-475C-A014-410C317A8840}" type="sibTrans" cxnId="{5C94A0CA-7B5A-4BB6-AD51-4915CB0AB2E5}">
      <dgm:prSet/>
      <dgm:spPr/>
      <dgm:t>
        <a:bodyPr/>
        <a:lstStyle/>
        <a:p>
          <a:endParaRPr lang="de-DE"/>
        </a:p>
      </dgm:t>
    </dgm:pt>
    <dgm:pt modelId="{69CE2FE3-716C-4B28-BC87-5A9F0337C525}">
      <dgm:prSet phldrT="[Text]" custT="1"/>
      <dgm:spPr/>
      <dgm:t>
        <a:bodyPr/>
        <a:lstStyle/>
        <a:p>
          <a:r>
            <a:rPr lang="de-DE" sz="1600" dirty="0" smtClean="0"/>
            <a:t>Weiterentwicklung</a:t>
          </a:r>
          <a:endParaRPr lang="de-DE" sz="1600" dirty="0"/>
        </a:p>
      </dgm:t>
    </dgm:pt>
    <dgm:pt modelId="{CB1CA120-8257-4F6E-823A-58864063B5AE}" type="parTrans" cxnId="{465AE472-9118-403A-A349-51751259D81B}">
      <dgm:prSet/>
      <dgm:spPr/>
      <dgm:t>
        <a:bodyPr/>
        <a:lstStyle/>
        <a:p>
          <a:endParaRPr lang="de-DE"/>
        </a:p>
      </dgm:t>
    </dgm:pt>
    <dgm:pt modelId="{40ADA5ED-0C35-4497-AE79-05DB8264A687}" type="sibTrans" cxnId="{465AE472-9118-403A-A349-51751259D81B}">
      <dgm:prSet/>
      <dgm:spPr/>
      <dgm:t>
        <a:bodyPr/>
        <a:lstStyle/>
        <a:p>
          <a:endParaRPr lang="de-DE"/>
        </a:p>
      </dgm:t>
    </dgm:pt>
    <dgm:pt modelId="{BCB34E67-EC9B-423E-A386-E7CDCD65765D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de-DE" sz="1600" dirty="0" smtClean="0"/>
            <a:t>Beratung und Evaluation</a:t>
          </a:r>
          <a:endParaRPr lang="de-DE" sz="1600" dirty="0"/>
        </a:p>
      </dgm:t>
    </dgm:pt>
    <dgm:pt modelId="{79234492-DAB0-42ED-85E5-277C9DA67A99}" type="parTrans" cxnId="{4FA2F367-0472-4141-9678-B99B67659A9A}">
      <dgm:prSet/>
      <dgm:spPr/>
      <dgm:t>
        <a:bodyPr/>
        <a:lstStyle/>
        <a:p>
          <a:endParaRPr lang="de-DE"/>
        </a:p>
      </dgm:t>
    </dgm:pt>
    <dgm:pt modelId="{878CBE4E-94ED-4B47-9A70-6D32A8718CCC}" type="sibTrans" cxnId="{4FA2F367-0472-4141-9678-B99B67659A9A}">
      <dgm:prSet/>
      <dgm:spPr/>
      <dgm:t>
        <a:bodyPr/>
        <a:lstStyle/>
        <a:p>
          <a:endParaRPr lang="de-DE"/>
        </a:p>
      </dgm:t>
    </dgm:pt>
    <dgm:pt modelId="{5DA27C8D-BC8D-4FC7-A1D3-7002EDDEE138}" type="pres">
      <dgm:prSet presAssocID="{395D89D7-455C-4C79-A256-A08966A864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24DC47A-1BB9-4B5F-93C6-B19655691FF4}" type="pres">
      <dgm:prSet presAssocID="{395D89D7-455C-4C79-A256-A08966A864B7}" presName="wedge1" presStyleLbl="node1" presStyleIdx="0" presStyleCnt="3"/>
      <dgm:spPr/>
      <dgm:t>
        <a:bodyPr/>
        <a:lstStyle/>
        <a:p>
          <a:endParaRPr lang="de-DE"/>
        </a:p>
      </dgm:t>
    </dgm:pt>
    <dgm:pt modelId="{B55D97B0-FD10-4467-8181-C2165E8B6903}" type="pres">
      <dgm:prSet presAssocID="{395D89D7-455C-4C79-A256-A08966A864B7}" presName="dummy1a" presStyleCnt="0"/>
      <dgm:spPr/>
    </dgm:pt>
    <dgm:pt modelId="{DB474705-9396-4FFB-8F76-030E36AFC0BE}" type="pres">
      <dgm:prSet presAssocID="{395D89D7-455C-4C79-A256-A08966A864B7}" presName="dummy1b" presStyleCnt="0"/>
      <dgm:spPr/>
    </dgm:pt>
    <dgm:pt modelId="{070E21C5-FB17-4BAF-B565-333BF3529734}" type="pres">
      <dgm:prSet presAssocID="{395D89D7-455C-4C79-A256-A08966A864B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ED3806-DC33-46FB-B2EE-037302881BD1}" type="pres">
      <dgm:prSet presAssocID="{395D89D7-455C-4C79-A256-A08966A864B7}" presName="wedge2" presStyleLbl="node1" presStyleIdx="1" presStyleCnt="3"/>
      <dgm:spPr/>
      <dgm:t>
        <a:bodyPr/>
        <a:lstStyle/>
        <a:p>
          <a:endParaRPr lang="de-DE"/>
        </a:p>
      </dgm:t>
    </dgm:pt>
    <dgm:pt modelId="{EAFB1766-325B-4D8D-B1BE-1B715A1DB33D}" type="pres">
      <dgm:prSet presAssocID="{395D89D7-455C-4C79-A256-A08966A864B7}" presName="dummy2a" presStyleCnt="0"/>
      <dgm:spPr/>
    </dgm:pt>
    <dgm:pt modelId="{E9931DDC-23A4-4F08-A7BC-30728F51841C}" type="pres">
      <dgm:prSet presAssocID="{395D89D7-455C-4C79-A256-A08966A864B7}" presName="dummy2b" presStyleCnt="0"/>
      <dgm:spPr/>
    </dgm:pt>
    <dgm:pt modelId="{6B1F4C0A-FB18-4AD3-AF06-CDDC439F19E4}" type="pres">
      <dgm:prSet presAssocID="{395D89D7-455C-4C79-A256-A08966A864B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BD55A3-30FB-4079-A59C-9E78F9D92C09}" type="pres">
      <dgm:prSet presAssocID="{395D89D7-455C-4C79-A256-A08966A864B7}" presName="wedge3" presStyleLbl="node1" presStyleIdx="2" presStyleCnt="3"/>
      <dgm:spPr/>
      <dgm:t>
        <a:bodyPr/>
        <a:lstStyle/>
        <a:p>
          <a:endParaRPr lang="de-DE"/>
        </a:p>
      </dgm:t>
    </dgm:pt>
    <dgm:pt modelId="{D2D3E773-8568-4D72-A843-248D3B2013C3}" type="pres">
      <dgm:prSet presAssocID="{395D89D7-455C-4C79-A256-A08966A864B7}" presName="dummy3a" presStyleCnt="0"/>
      <dgm:spPr/>
    </dgm:pt>
    <dgm:pt modelId="{03DE839B-47F4-4D7E-8506-8C1213463F66}" type="pres">
      <dgm:prSet presAssocID="{395D89D7-455C-4C79-A256-A08966A864B7}" presName="dummy3b" presStyleCnt="0"/>
      <dgm:spPr/>
    </dgm:pt>
    <dgm:pt modelId="{0A415682-FA15-490C-B0FC-1D06C8676910}" type="pres">
      <dgm:prSet presAssocID="{395D89D7-455C-4C79-A256-A08966A864B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DD5B01-EF8B-4723-8F09-7EB0624589E3}" type="pres">
      <dgm:prSet presAssocID="{AD95B704-3541-475C-A014-410C317A8840}" presName="arrowWedge1" presStyleLbl="fgSibTrans2D1" presStyleIdx="0" presStyleCnt="3"/>
      <dgm:spPr/>
      <dgm:t>
        <a:bodyPr/>
        <a:lstStyle/>
        <a:p>
          <a:endParaRPr lang="de-DE"/>
        </a:p>
      </dgm:t>
    </dgm:pt>
    <dgm:pt modelId="{666754E6-3C95-4251-BF45-3CC5EADCF156}" type="pres">
      <dgm:prSet presAssocID="{40ADA5ED-0C35-4497-AE79-05DB8264A687}" presName="arrowWedge2" presStyleLbl="fgSibTrans2D1" presStyleIdx="1" presStyleCnt="3"/>
      <dgm:spPr/>
    </dgm:pt>
    <dgm:pt modelId="{B003E1AD-2C68-4994-B15A-60EF247F8A29}" type="pres">
      <dgm:prSet presAssocID="{878CBE4E-94ED-4B47-9A70-6D32A8718CCC}" presName="arrowWedge3" presStyleLbl="fgSibTrans2D1" presStyleIdx="2" presStyleCnt="3"/>
      <dgm:spPr/>
    </dgm:pt>
  </dgm:ptLst>
  <dgm:cxnLst>
    <dgm:cxn modelId="{EF6FFA77-46CF-49D6-A602-119CCC99E32E}" type="presOf" srcId="{3EA97AFE-29A3-4EF7-A11B-6B40DD5694DD}" destId="{070E21C5-FB17-4BAF-B565-333BF3529734}" srcOrd="1" destOrd="0" presId="urn:microsoft.com/office/officeart/2005/8/layout/cycle8"/>
    <dgm:cxn modelId="{AA214780-7EEF-4E04-B3F0-C4EEB4089FD1}" type="presOf" srcId="{3EA97AFE-29A3-4EF7-A11B-6B40DD5694DD}" destId="{824DC47A-1BB9-4B5F-93C6-B19655691FF4}" srcOrd="0" destOrd="0" presId="urn:microsoft.com/office/officeart/2005/8/layout/cycle8"/>
    <dgm:cxn modelId="{465AE472-9118-403A-A349-51751259D81B}" srcId="{395D89D7-455C-4C79-A256-A08966A864B7}" destId="{69CE2FE3-716C-4B28-BC87-5A9F0337C525}" srcOrd="1" destOrd="0" parTransId="{CB1CA120-8257-4F6E-823A-58864063B5AE}" sibTransId="{40ADA5ED-0C35-4497-AE79-05DB8264A687}"/>
    <dgm:cxn modelId="{4FA2F367-0472-4141-9678-B99B67659A9A}" srcId="{395D89D7-455C-4C79-A256-A08966A864B7}" destId="{BCB34E67-EC9B-423E-A386-E7CDCD65765D}" srcOrd="2" destOrd="0" parTransId="{79234492-DAB0-42ED-85E5-277C9DA67A99}" sibTransId="{878CBE4E-94ED-4B47-9A70-6D32A8718CCC}"/>
    <dgm:cxn modelId="{C4318DDA-06F6-4368-85DD-6782F7DD1408}" type="presOf" srcId="{69CE2FE3-716C-4B28-BC87-5A9F0337C525}" destId="{52ED3806-DC33-46FB-B2EE-037302881BD1}" srcOrd="0" destOrd="0" presId="urn:microsoft.com/office/officeart/2005/8/layout/cycle8"/>
    <dgm:cxn modelId="{52FD7F65-523E-4DB7-A91F-262BEC83EAB0}" type="presOf" srcId="{395D89D7-455C-4C79-A256-A08966A864B7}" destId="{5DA27C8D-BC8D-4FC7-A1D3-7002EDDEE138}" srcOrd="0" destOrd="0" presId="urn:microsoft.com/office/officeart/2005/8/layout/cycle8"/>
    <dgm:cxn modelId="{4469BF9A-C479-46C2-A139-11B41244C3E9}" type="presOf" srcId="{BCB34E67-EC9B-423E-A386-E7CDCD65765D}" destId="{0A415682-FA15-490C-B0FC-1D06C8676910}" srcOrd="1" destOrd="0" presId="urn:microsoft.com/office/officeart/2005/8/layout/cycle8"/>
    <dgm:cxn modelId="{9E8BA4FF-536E-4E7B-8C41-0294CEDDF912}" type="presOf" srcId="{BCB34E67-EC9B-423E-A386-E7CDCD65765D}" destId="{20BD55A3-30FB-4079-A59C-9E78F9D92C09}" srcOrd="0" destOrd="0" presId="urn:microsoft.com/office/officeart/2005/8/layout/cycle8"/>
    <dgm:cxn modelId="{09DC8767-4116-42A1-AB7F-295868BE7FAD}" type="presOf" srcId="{69CE2FE3-716C-4B28-BC87-5A9F0337C525}" destId="{6B1F4C0A-FB18-4AD3-AF06-CDDC439F19E4}" srcOrd="1" destOrd="0" presId="urn:microsoft.com/office/officeart/2005/8/layout/cycle8"/>
    <dgm:cxn modelId="{5C94A0CA-7B5A-4BB6-AD51-4915CB0AB2E5}" srcId="{395D89D7-455C-4C79-A256-A08966A864B7}" destId="{3EA97AFE-29A3-4EF7-A11B-6B40DD5694DD}" srcOrd="0" destOrd="0" parTransId="{B488FA81-88EA-4934-89CA-23921786A953}" sibTransId="{AD95B704-3541-475C-A014-410C317A8840}"/>
    <dgm:cxn modelId="{A5583351-F8F2-4120-A4B4-822D734601AF}" type="presParOf" srcId="{5DA27C8D-BC8D-4FC7-A1D3-7002EDDEE138}" destId="{824DC47A-1BB9-4B5F-93C6-B19655691FF4}" srcOrd="0" destOrd="0" presId="urn:microsoft.com/office/officeart/2005/8/layout/cycle8"/>
    <dgm:cxn modelId="{B2784BF2-DF75-4416-9070-BC9F36587778}" type="presParOf" srcId="{5DA27C8D-BC8D-4FC7-A1D3-7002EDDEE138}" destId="{B55D97B0-FD10-4467-8181-C2165E8B6903}" srcOrd="1" destOrd="0" presId="urn:microsoft.com/office/officeart/2005/8/layout/cycle8"/>
    <dgm:cxn modelId="{A544B87C-5A21-4297-A8C4-0C42DD87D00C}" type="presParOf" srcId="{5DA27C8D-BC8D-4FC7-A1D3-7002EDDEE138}" destId="{DB474705-9396-4FFB-8F76-030E36AFC0BE}" srcOrd="2" destOrd="0" presId="urn:microsoft.com/office/officeart/2005/8/layout/cycle8"/>
    <dgm:cxn modelId="{24282248-48FD-4702-A0D0-C4B290B36ED4}" type="presParOf" srcId="{5DA27C8D-BC8D-4FC7-A1D3-7002EDDEE138}" destId="{070E21C5-FB17-4BAF-B565-333BF3529734}" srcOrd="3" destOrd="0" presId="urn:microsoft.com/office/officeart/2005/8/layout/cycle8"/>
    <dgm:cxn modelId="{0D287330-F507-4EE2-A743-C5D6E722C180}" type="presParOf" srcId="{5DA27C8D-BC8D-4FC7-A1D3-7002EDDEE138}" destId="{52ED3806-DC33-46FB-B2EE-037302881BD1}" srcOrd="4" destOrd="0" presId="urn:microsoft.com/office/officeart/2005/8/layout/cycle8"/>
    <dgm:cxn modelId="{533E2B3B-345C-45E7-B1A5-22AD7B1B4BEB}" type="presParOf" srcId="{5DA27C8D-BC8D-4FC7-A1D3-7002EDDEE138}" destId="{EAFB1766-325B-4D8D-B1BE-1B715A1DB33D}" srcOrd="5" destOrd="0" presId="urn:microsoft.com/office/officeart/2005/8/layout/cycle8"/>
    <dgm:cxn modelId="{D1131FC9-7CE9-4D1D-AB44-F26CC715E041}" type="presParOf" srcId="{5DA27C8D-BC8D-4FC7-A1D3-7002EDDEE138}" destId="{E9931DDC-23A4-4F08-A7BC-30728F51841C}" srcOrd="6" destOrd="0" presId="urn:microsoft.com/office/officeart/2005/8/layout/cycle8"/>
    <dgm:cxn modelId="{C108EBF1-1E2A-4EC0-BFF2-9B996C29798E}" type="presParOf" srcId="{5DA27C8D-BC8D-4FC7-A1D3-7002EDDEE138}" destId="{6B1F4C0A-FB18-4AD3-AF06-CDDC439F19E4}" srcOrd="7" destOrd="0" presId="urn:microsoft.com/office/officeart/2005/8/layout/cycle8"/>
    <dgm:cxn modelId="{9DCE3B21-2EE6-474B-8E43-F7B65F6EC9E4}" type="presParOf" srcId="{5DA27C8D-BC8D-4FC7-A1D3-7002EDDEE138}" destId="{20BD55A3-30FB-4079-A59C-9E78F9D92C09}" srcOrd="8" destOrd="0" presId="urn:microsoft.com/office/officeart/2005/8/layout/cycle8"/>
    <dgm:cxn modelId="{692DA57C-4C4A-42E3-A10A-F17103238406}" type="presParOf" srcId="{5DA27C8D-BC8D-4FC7-A1D3-7002EDDEE138}" destId="{D2D3E773-8568-4D72-A843-248D3B2013C3}" srcOrd="9" destOrd="0" presId="urn:microsoft.com/office/officeart/2005/8/layout/cycle8"/>
    <dgm:cxn modelId="{D602C046-172A-490A-AEC6-19324F5704AA}" type="presParOf" srcId="{5DA27C8D-BC8D-4FC7-A1D3-7002EDDEE138}" destId="{03DE839B-47F4-4D7E-8506-8C1213463F66}" srcOrd="10" destOrd="0" presId="urn:microsoft.com/office/officeart/2005/8/layout/cycle8"/>
    <dgm:cxn modelId="{AD781723-3E74-435A-842E-9D7F8D340026}" type="presParOf" srcId="{5DA27C8D-BC8D-4FC7-A1D3-7002EDDEE138}" destId="{0A415682-FA15-490C-B0FC-1D06C8676910}" srcOrd="11" destOrd="0" presId="urn:microsoft.com/office/officeart/2005/8/layout/cycle8"/>
    <dgm:cxn modelId="{31B4C73A-71A0-4976-A666-D1B10D114481}" type="presParOf" srcId="{5DA27C8D-BC8D-4FC7-A1D3-7002EDDEE138}" destId="{28DD5B01-EF8B-4723-8F09-7EB0624589E3}" srcOrd="12" destOrd="0" presId="urn:microsoft.com/office/officeart/2005/8/layout/cycle8"/>
    <dgm:cxn modelId="{3F29B119-275C-4B3A-9CC5-BC49E24BA89D}" type="presParOf" srcId="{5DA27C8D-BC8D-4FC7-A1D3-7002EDDEE138}" destId="{666754E6-3C95-4251-BF45-3CC5EADCF156}" srcOrd="13" destOrd="0" presId="urn:microsoft.com/office/officeart/2005/8/layout/cycle8"/>
    <dgm:cxn modelId="{5C195C8B-A5A4-44A2-8D91-3E7FD5588508}" type="presParOf" srcId="{5DA27C8D-BC8D-4FC7-A1D3-7002EDDEE138}" destId="{B003E1AD-2C68-4994-B15A-60EF247F8A2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449660-EC38-4013-998D-9CD0C3CAAF1E}" type="doc">
      <dgm:prSet loTypeId="urn:microsoft.com/office/officeart/2009/3/layout/StepUpProcess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AE0C129E-AA02-4048-884A-B8F1258FC9B3}">
      <dgm:prSet phldrT="[Text]" custT="1"/>
      <dgm:spPr/>
      <dgm:t>
        <a:bodyPr/>
        <a:lstStyle/>
        <a:p>
          <a:r>
            <a:rPr lang="de-DE" sz="1800" dirty="0" smtClean="0"/>
            <a:t>Vernetzung und Aufbau von Projektstrukturen</a:t>
          </a:r>
          <a:endParaRPr lang="de-DE" sz="1800" dirty="0"/>
        </a:p>
      </dgm:t>
    </dgm:pt>
    <dgm:pt modelId="{BB0509EB-FDC4-4BF8-93C3-08EE572B53F6}" type="parTrans" cxnId="{C6946766-B185-4A26-8C82-01CFE56FF2FA}">
      <dgm:prSet/>
      <dgm:spPr/>
      <dgm:t>
        <a:bodyPr/>
        <a:lstStyle/>
        <a:p>
          <a:endParaRPr lang="de-DE"/>
        </a:p>
      </dgm:t>
    </dgm:pt>
    <dgm:pt modelId="{B35B0918-BE96-47F3-A81C-ABB10D32056E}" type="sibTrans" cxnId="{C6946766-B185-4A26-8C82-01CFE56FF2FA}">
      <dgm:prSet/>
      <dgm:spPr/>
      <dgm:t>
        <a:bodyPr/>
        <a:lstStyle/>
        <a:p>
          <a:endParaRPr lang="de-DE"/>
        </a:p>
      </dgm:t>
    </dgm:pt>
    <dgm:pt modelId="{154010C8-DB2A-4F0E-A618-565E2AA51A80}">
      <dgm:prSet phldrT="[Text]" custT="1"/>
      <dgm:spPr/>
      <dgm:t>
        <a:bodyPr/>
        <a:lstStyle/>
        <a:p>
          <a:r>
            <a:rPr lang="de-DE" sz="1800" dirty="0" smtClean="0"/>
            <a:t>Entwicklung eines vorläufigen Beratungskonzepts </a:t>
          </a:r>
        </a:p>
      </dgm:t>
    </dgm:pt>
    <dgm:pt modelId="{0D811AFD-99BF-48B4-8DEC-6103A45E2495}" type="parTrans" cxnId="{08204A1B-4817-474F-AE4E-DFDE06F2EE6F}">
      <dgm:prSet/>
      <dgm:spPr/>
      <dgm:t>
        <a:bodyPr/>
        <a:lstStyle/>
        <a:p>
          <a:endParaRPr lang="de-DE"/>
        </a:p>
      </dgm:t>
    </dgm:pt>
    <dgm:pt modelId="{293244EA-93EC-4A48-8FB8-04C619287A83}" type="sibTrans" cxnId="{08204A1B-4817-474F-AE4E-DFDE06F2EE6F}">
      <dgm:prSet/>
      <dgm:spPr/>
      <dgm:t>
        <a:bodyPr/>
        <a:lstStyle/>
        <a:p>
          <a:endParaRPr lang="de-DE"/>
        </a:p>
      </dgm:t>
    </dgm:pt>
    <dgm:pt modelId="{67C925BA-2D5B-4C74-99F6-4D5470941926}">
      <dgm:prSet phldrT="[Text]" custT="1"/>
      <dgm:spPr/>
      <dgm:t>
        <a:bodyPr/>
        <a:lstStyle/>
        <a:p>
          <a:r>
            <a:rPr lang="de-DE" sz="1800" dirty="0" smtClean="0"/>
            <a:t>Bekanntmachen des Beratungskonzepts</a:t>
          </a:r>
          <a:endParaRPr lang="de-DE" sz="1800" dirty="0"/>
        </a:p>
      </dgm:t>
    </dgm:pt>
    <dgm:pt modelId="{F0DBD356-6A89-4A3D-BC66-F92360116B64}" type="parTrans" cxnId="{74798F22-2358-4FC7-A3E8-8A05708CD859}">
      <dgm:prSet/>
      <dgm:spPr/>
      <dgm:t>
        <a:bodyPr/>
        <a:lstStyle/>
        <a:p>
          <a:endParaRPr lang="de-DE"/>
        </a:p>
      </dgm:t>
    </dgm:pt>
    <dgm:pt modelId="{9CB9134D-4608-4F30-9CD4-F14A8FD590F5}" type="sibTrans" cxnId="{74798F22-2358-4FC7-A3E8-8A05708CD859}">
      <dgm:prSet/>
      <dgm:spPr/>
      <dgm:t>
        <a:bodyPr/>
        <a:lstStyle/>
        <a:p>
          <a:endParaRPr lang="de-DE"/>
        </a:p>
      </dgm:t>
    </dgm:pt>
    <dgm:pt modelId="{AA5F0E1E-4A37-44CC-AB37-E1CEFB7B1DD7}">
      <dgm:prSet custT="1"/>
      <dgm:spPr/>
      <dgm:t>
        <a:bodyPr/>
        <a:lstStyle/>
        <a:p>
          <a:r>
            <a:rPr lang="de-DE" sz="1900" dirty="0" smtClean="0"/>
            <a:t>Bestandsaufnahme der </a:t>
          </a:r>
          <a:r>
            <a:rPr lang="de-DE" sz="1800" dirty="0" smtClean="0"/>
            <a:t>Angebote</a:t>
          </a:r>
          <a:r>
            <a:rPr lang="de-DE" sz="1900" dirty="0" smtClean="0"/>
            <a:t> an der HSRM</a:t>
          </a:r>
          <a:endParaRPr lang="de-DE" sz="1900" dirty="0"/>
        </a:p>
      </dgm:t>
    </dgm:pt>
    <dgm:pt modelId="{E3DDA458-DE98-44B4-A6D9-78F9E4786181}" type="parTrans" cxnId="{B536399D-1B3D-450D-97DD-061C4E476368}">
      <dgm:prSet/>
      <dgm:spPr/>
      <dgm:t>
        <a:bodyPr/>
        <a:lstStyle/>
        <a:p>
          <a:endParaRPr lang="de-DE"/>
        </a:p>
      </dgm:t>
    </dgm:pt>
    <dgm:pt modelId="{A9DAAB4E-48B5-4C6E-84F7-6CE6C8089726}" type="sibTrans" cxnId="{B536399D-1B3D-450D-97DD-061C4E476368}">
      <dgm:prSet/>
      <dgm:spPr/>
      <dgm:t>
        <a:bodyPr/>
        <a:lstStyle/>
        <a:p>
          <a:endParaRPr lang="de-DE"/>
        </a:p>
      </dgm:t>
    </dgm:pt>
    <dgm:pt modelId="{96C3537C-7AEE-4380-BC53-ED69FA021151}" type="pres">
      <dgm:prSet presAssocID="{DD449660-EC38-4013-998D-9CD0C3CAAF1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E981EB31-DA0A-4E98-BB69-E9F3EDC1091A}" type="pres">
      <dgm:prSet presAssocID="{AE0C129E-AA02-4048-884A-B8F1258FC9B3}" presName="composite" presStyleCnt="0"/>
      <dgm:spPr/>
    </dgm:pt>
    <dgm:pt modelId="{27B39166-DC7C-4AE7-B371-75F7484F05AD}" type="pres">
      <dgm:prSet presAssocID="{AE0C129E-AA02-4048-884A-B8F1258FC9B3}" presName="LShape" presStyleLbl="alignNode1" presStyleIdx="0" presStyleCnt="7"/>
      <dgm:spPr/>
    </dgm:pt>
    <dgm:pt modelId="{91988F22-DC69-4630-AAB6-F16E332A1C88}" type="pres">
      <dgm:prSet presAssocID="{AE0C129E-AA02-4048-884A-B8F1258FC9B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AACE28-E8BC-44D8-ADAA-2BAB87D93AFD}" type="pres">
      <dgm:prSet presAssocID="{AE0C129E-AA02-4048-884A-B8F1258FC9B3}" presName="Triangle" presStyleLbl="alignNode1" presStyleIdx="1" presStyleCnt="7"/>
      <dgm:spPr/>
    </dgm:pt>
    <dgm:pt modelId="{BD9956CF-3D1E-426F-A9AA-6ECA31492B7C}" type="pres">
      <dgm:prSet presAssocID="{B35B0918-BE96-47F3-A81C-ABB10D32056E}" presName="sibTrans" presStyleCnt="0"/>
      <dgm:spPr/>
    </dgm:pt>
    <dgm:pt modelId="{1F63309F-1140-461D-AA3D-EF4DA900A5B8}" type="pres">
      <dgm:prSet presAssocID="{B35B0918-BE96-47F3-A81C-ABB10D32056E}" presName="space" presStyleCnt="0"/>
      <dgm:spPr/>
    </dgm:pt>
    <dgm:pt modelId="{E0E9A082-49B5-4F7C-93D3-0F641D0C90FF}" type="pres">
      <dgm:prSet presAssocID="{AA5F0E1E-4A37-44CC-AB37-E1CEFB7B1DD7}" presName="composite" presStyleCnt="0"/>
      <dgm:spPr/>
    </dgm:pt>
    <dgm:pt modelId="{8ADF291B-B164-4570-A85F-AAD3713C9E53}" type="pres">
      <dgm:prSet presAssocID="{AA5F0E1E-4A37-44CC-AB37-E1CEFB7B1DD7}" presName="LShape" presStyleLbl="alignNode1" presStyleIdx="2" presStyleCnt="7"/>
      <dgm:spPr/>
    </dgm:pt>
    <dgm:pt modelId="{B18E2C45-A9DC-4803-97AA-16D44C4AABC9}" type="pres">
      <dgm:prSet presAssocID="{AA5F0E1E-4A37-44CC-AB37-E1CEFB7B1DD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8F636E-3C45-4621-8F5C-3E910F56790D}" type="pres">
      <dgm:prSet presAssocID="{AA5F0E1E-4A37-44CC-AB37-E1CEFB7B1DD7}" presName="Triangle" presStyleLbl="alignNode1" presStyleIdx="3" presStyleCnt="7"/>
      <dgm:spPr/>
    </dgm:pt>
    <dgm:pt modelId="{BE84C4DD-0045-453B-A8B1-037D161F59E2}" type="pres">
      <dgm:prSet presAssocID="{A9DAAB4E-48B5-4C6E-84F7-6CE6C8089726}" presName="sibTrans" presStyleCnt="0"/>
      <dgm:spPr/>
    </dgm:pt>
    <dgm:pt modelId="{59269D9D-6EBE-4EDB-8CAF-59F6C17ABEDC}" type="pres">
      <dgm:prSet presAssocID="{A9DAAB4E-48B5-4C6E-84F7-6CE6C8089726}" presName="space" presStyleCnt="0"/>
      <dgm:spPr/>
    </dgm:pt>
    <dgm:pt modelId="{4C039A70-1E31-4CDF-BC75-C1BEC1DF7398}" type="pres">
      <dgm:prSet presAssocID="{154010C8-DB2A-4F0E-A618-565E2AA51A80}" presName="composite" presStyleCnt="0"/>
      <dgm:spPr/>
    </dgm:pt>
    <dgm:pt modelId="{9B903E39-4FBD-4B2C-97D2-310406BC6B20}" type="pres">
      <dgm:prSet presAssocID="{154010C8-DB2A-4F0E-A618-565E2AA51A80}" presName="LShape" presStyleLbl="alignNode1" presStyleIdx="4" presStyleCnt="7"/>
      <dgm:spPr/>
    </dgm:pt>
    <dgm:pt modelId="{4D2FC9BF-E80F-4452-AD1C-752991DD78E9}" type="pres">
      <dgm:prSet presAssocID="{154010C8-DB2A-4F0E-A618-565E2AA51A8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512E98-259D-41A7-9ED8-DCA8F0BB9BF0}" type="pres">
      <dgm:prSet presAssocID="{154010C8-DB2A-4F0E-A618-565E2AA51A80}" presName="Triangle" presStyleLbl="alignNode1" presStyleIdx="5" presStyleCnt="7"/>
      <dgm:spPr/>
    </dgm:pt>
    <dgm:pt modelId="{C80AA3C5-F056-43AD-874D-69E3AC1B0366}" type="pres">
      <dgm:prSet presAssocID="{293244EA-93EC-4A48-8FB8-04C619287A83}" presName="sibTrans" presStyleCnt="0"/>
      <dgm:spPr/>
    </dgm:pt>
    <dgm:pt modelId="{D90BB541-282E-4148-96A1-624588B42B6C}" type="pres">
      <dgm:prSet presAssocID="{293244EA-93EC-4A48-8FB8-04C619287A83}" presName="space" presStyleCnt="0"/>
      <dgm:spPr/>
    </dgm:pt>
    <dgm:pt modelId="{A74956E7-045E-4188-81E7-D6F83D142225}" type="pres">
      <dgm:prSet presAssocID="{67C925BA-2D5B-4C74-99F6-4D5470941926}" presName="composite" presStyleCnt="0"/>
      <dgm:spPr/>
    </dgm:pt>
    <dgm:pt modelId="{321C7BBA-F20A-448C-9504-ADCD721E346E}" type="pres">
      <dgm:prSet presAssocID="{67C925BA-2D5B-4C74-99F6-4D5470941926}" presName="LShape" presStyleLbl="alignNode1" presStyleIdx="6" presStyleCnt="7"/>
      <dgm:spPr/>
    </dgm:pt>
    <dgm:pt modelId="{575FE601-68A8-49BC-ACE7-27F4268CD590}" type="pres">
      <dgm:prSet presAssocID="{67C925BA-2D5B-4C74-99F6-4D547094192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FE1343C-FA76-4A30-B1DC-AD68DF7DBB57}" type="presOf" srcId="{AA5F0E1E-4A37-44CC-AB37-E1CEFB7B1DD7}" destId="{B18E2C45-A9DC-4803-97AA-16D44C4AABC9}" srcOrd="0" destOrd="0" presId="urn:microsoft.com/office/officeart/2009/3/layout/StepUpProcess"/>
    <dgm:cxn modelId="{B536399D-1B3D-450D-97DD-061C4E476368}" srcId="{DD449660-EC38-4013-998D-9CD0C3CAAF1E}" destId="{AA5F0E1E-4A37-44CC-AB37-E1CEFB7B1DD7}" srcOrd="1" destOrd="0" parTransId="{E3DDA458-DE98-44B4-A6D9-78F9E4786181}" sibTransId="{A9DAAB4E-48B5-4C6E-84F7-6CE6C8089726}"/>
    <dgm:cxn modelId="{B5EA19EC-6B13-48D3-B20E-7CCD809B0CEB}" type="presOf" srcId="{154010C8-DB2A-4F0E-A618-565E2AA51A80}" destId="{4D2FC9BF-E80F-4452-AD1C-752991DD78E9}" srcOrd="0" destOrd="0" presId="urn:microsoft.com/office/officeart/2009/3/layout/StepUpProcess"/>
    <dgm:cxn modelId="{54840454-AE66-45C8-8990-4FAA6F3E7E96}" type="presOf" srcId="{67C925BA-2D5B-4C74-99F6-4D5470941926}" destId="{575FE601-68A8-49BC-ACE7-27F4268CD590}" srcOrd="0" destOrd="0" presId="urn:microsoft.com/office/officeart/2009/3/layout/StepUpProcess"/>
    <dgm:cxn modelId="{28AD7D1B-2ED7-4D1C-BDF7-6DBDA0D6EE95}" type="presOf" srcId="{DD449660-EC38-4013-998D-9CD0C3CAAF1E}" destId="{96C3537C-7AEE-4380-BC53-ED69FA021151}" srcOrd="0" destOrd="0" presId="urn:microsoft.com/office/officeart/2009/3/layout/StepUpProcess"/>
    <dgm:cxn modelId="{C6946766-B185-4A26-8C82-01CFE56FF2FA}" srcId="{DD449660-EC38-4013-998D-9CD0C3CAAF1E}" destId="{AE0C129E-AA02-4048-884A-B8F1258FC9B3}" srcOrd="0" destOrd="0" parTransId="{BB0509EB-FDC4-4BF8-93C3-08EE572B53F6}" sibTransId="{B35B0918-BE96-47F3-A81C-ABB10D32056E}"/>
    <dgm:cxn modelId="{08204A1B-4817-474F-AE4E-DFDE06F2EE6F}" srcId="{DD449660-EC38-4013-998D-9CD0C3CAAF1E}" destId="{154010C8-DB2A-4F0E-A618-565E2AA51A80}" srcOrd="2" destOrd="0" parTransId="{0D811AFD-99BF-48B4-8DEC-6103A45E2495}" sibTransId="{293244EA-93EC-4A48-8FB8-04C619287A83}"/>
    <dgm:cxn modelId="{74798F22-2358-4FC7-A3E8-8A05708CD859}" srcId="{DD449660-EC38-4013-998D-9CD0C3CAAF1E}" destId="{67C925BA-2D5B-4C74-99F6-4D5470941926}" srcOrd="3" destOrd="0" parTransId="{F0DBD356-6A89-4A3D-BC66-F92360116B64}" sibTransId="{9CB9134D-4608-4F30-9CD4-F14A8FD590F5}"/>
    <dgm:cxn modelId="{DF103814-AECA-4E16-89D2-D520343C64B8}" type="presOf" srcId="{AE0C129E-AA02-4048-884A-B8F1258FC9B3}" destId="{91988F22-DC69-4630-AAB6-F16E332A1C88}" srcOrd="0" destOrd="0" presId="urn:microsoft.com/office/officeart/2009/3/layout/StepUpProcess"/>
    <dgm:cxn modelId="{F51C1942-EF5A-409D-A6D5-59F9FF3D0D28}" type="presParOf" srcId="{96C3537C-7AEE-4380-BC53-ED69FA021151}" destId="{E981EB31-DA0A-4E98-BB69-E9F3EDC1091A}" srcOrd="0" destOrd="0" presId="urn:microsoft.com/office/officeart/2009/3/layout/StepUpProcess"/>
    <dgm:cxn modelId="{49D1C522-E0ED-4CF9-8BE7-C096C04E47DA}" type="presParOf" srcId="{E981EB31-DA0A-4E98-BB69-E9F3EDC1091A}" destId="{27B39166-DC7C-4AE7-B371-75F7484F05AD}" srcOrd="0" destOrd="0" presId="urn:microsoft.com/office/officeart/2009/3/layout/StepUpProcess"/>
    <dgm:cxn modelId="{2765C7B1-6E8A-4378-AD19-EE6AD64EB9B6}" type="presParOf" srcId="{E981EB31-DA0A-4E98-BB69-E9F3EDC1091A}" destId="{91988F22-DC69-4630-AAB6-F16E332A1C88}" srcOrd="1" destOrd="0" presId="urn:microsoft.com/office/officeart/2009/3/layout/StepUpProcess"/>
    <dgm:cxn modelId="{FE7CA494-ABD8-4D42-81BB-6CD829F7E62D}" type="presParOf" srcId="{E981EB31-DA0A-4E98-BB69-E9F3EDC1091A}" destId="{6FAACE28-E8BC-44D8-ADAA-2BAB87D93AFD}" srcOrd="2" destOrd="0" presId="urn:microsoft.com/office/officeart/2009/3/layout/StepUpProcess"/>
    <dgm:cxn modelId="{48B763A5-A8B9-46D5-BA98-E285B44B26F0}" type="presParOf" srcId="{96C3537C-7AEE-4380-BC53-ED69FA021151}" destId="{BD9956CF-3D1E-426F-A9AA-6ECA31492B7C}" srcOrd="1" destOrd="0" presId="urn:microsoft.com/office/officeart/2009/3/layout/StepUpProcess"/>
    <dgm:cxn modelId="{6349FA99-843E-4DD1-89D0-7ECA5CE0BE98}" type="presParOf" srcId="{BD9956CF-3D1E-426F-A9AA-6ECA31492B7C}" destId="{1F63309F-1140-461D-AA3D-EF4DA900A5B8}" srcOrd="0" destOrd="0" presId="urn:microsoft.com/office/officeart/2009/3/layout/StepUpProcess"/>
    <dgm:cxn modelId="{7C30CABE-5C78-4571-B1DA-288DE7A81754}" type="presParOf" srcId="{96C3537C-7AEE-4380-BC53-ED69FA021151}" destId="{E0E9A082-49B5-4F7C-93D3-0F641D0C90FF}" srcOrd="2" destOrd="0" presId="urn:microsoft.com/office/officeart/2009/3/layout/StepUpProcess"/>
    <dgm:cxn modelId="{67887534-66AE-4E49-8368-92FA7099E4C4}" type="presParOf" srcId="{E0E9A082-49B5-4F7C-93D3-0F641D0C90FF}" destId="{8ADF291B-B164-4570-A85F-AAD3713C9E53}" srcOrd="0" destOrd="0" presId="urn:microsoft.com/office/officeart/2009/3/layout/StepUpProcess"/>
    <dgm:cxn modelId="{94402A29-DAC3-47B2-ADD6-35146F03C42D}" type="presParOf" srcId="{E0E9A082-49B5-4F7C-93D3-0F641D0C90FF}" destId="{B18E2C45-A9DC-4803-97AA-16D44C4AABC9}" srcOrd="1" destOrd="0" presId="urn:microsoft.com/office/officeart/2009/3/layout/StepUpProcess"/>
    <dgm:cxn modelId="{1D09058E-896F-4A47-A8B6-66DC5A36B0B7}" type="presParOf" srcId="{E0E9A082-49B5-4F7C-93D3-0F641D0C90FF}" destId="{CA8F636E-3C45-4621-8F5C-3E910F56790D}" srcOrd="2" destOrd="0" presId="urn:microsoft.com/office/officeart/2009/3/layout/StepUpProcess"/>
    <dgm:cxn modelId="{D9D7F235-CBC5-41A8-98EE-E1836051F75B}" type="presParOf" srcId="{96C3537C-7AEE-4380-BC53-ED69FA021151}" destId="{BE84C4DD-0045-453B-A8B1-037D161F59E2}" srcOrd="3" destOrd="0" presId="urn:microsoft.com/office/officeart/2009/3/layout/StepUpProcess"/>
    <dgm:cxn modelId="{7EA70316-D262-4113-9679-733326A73E31}" type="presParOf" srcId="{BE84C4DD-0045-453B-A8B1-037D161F59E2}" destId="{59269D9D-6EBE-4EDB-8CAF-59F6C17ABEDC}" srcOrd="0" destOrd="0" presId="urn:microsoft.com/office/officeart/2009/3/layout/StepUpProcess"/>
    <dgm:cxn modelId="{3A6E16CC-CC3B-4575-95F8-D0511966B4B9}" type="presParOf" srcId="{96C3537C-7AEE-4380-BC53-ED69FA021151}" destId="{4C039A70-1E31-4CDF-BC75-C1BEC1DF7398}" srcOrd="4" destOrd="0" presId="urn:microsoft.com/office/officeart/2009/3/layout/StepUpProcess"/>
    <dgm:cxn modelId="{DB201437-3B0D-4237-B3C2-888B4BEABCEC}" type="presParOf" srcId="{4C039A70-1E31-4CDF-BC75-C1BEC1DF7398}" destId="{9B903E39-4FBD-4B2C-97D2-310406BC6B20}" srcOrd="0" destOrd="0" presId="urn:microsoft.com/office/officeart/2009/3/layout/StepUpProcess"/>
    <dgm:cxn modelId="{1CA02E36-D2EC-4016-859B-7525D274C064}" type="presParOf" srcId="{4C039A70-1E31-4CDF-BC75-C1BEC1DF7398}" destId="{4D2FC9BF-E80F-4452-AD1C-752991DD78E9}" srcOrd="1" destOrd="0" presId="urn:microsoft.com/office/officeart/2009/3/layout/StepUpProcess"/>
    <dgm:cxn modelId="{ED814E99-43DD-4272-84BE-829841A77747}" type="presParOf" srcId="{4C039A70-1E31-4CDF-BC75-C1BEC1DF7398}" destId="{98512E98-259D-41A7-9ED8-DCA8F0BB9BF0}" srcOrd="2" destOrd="0" presId="urn:microsoft.com/office/officeart/2009/3/layout/StepUpProcess"/>
    <dgm:cxn modelId="{67F69DE1-F83F-4C35-BF69-5CA462F23A64}" type="presParOf" srcId="{96C3537C-7AEE-4380-BC53-ED69FA021151}" destId="{C80AA3C5-F056-43AD-874D-69E3AC1B0366}" srcOrd="5" destOrd="0" presId="urn:microsoft.com/office/officeart/2009/3/layout/StepUpProcess"/>
    <dgm:cxn modelId="{580475F1-8D0A-4B7B-B3B6-19C414C61C0D}" type="presParOf" srcId="{C80AA3C5-F056-43AD-874D-69E3AC1B0366}" destId="{D90BB541-282E-4148-96A1-624588B42B6C}" srcOrd="0" destOrd="0" presId="urn:microsoft.com/office/officeart/2009/3/layout/StepUpProcess"/>
    <dgm:cxn modelId="{660BF669-5410-43AB-9227-45FB68FAE08F}" type="presParOf" srcId="{96C3537C-7AEE-4380-BC53-ED69FA021151}" destId="{A74956E7-045E-4188-81E7-D6F83D142225}" srcOrd="6" destOrd="0" presId="urn:microsoft.com/office/officeart/2009/3/layout/StepUpProcess"/>
    <dgm:cxn modelId="{DD3A2C88-7F2F-47CC-831A-FE74A16577A9}" type="presParOf" srcId="{A74956E7-045E-4188-81E7-D6F83D142225}" destId="{321C7BBA-F20A-448C-9504-ADCD721E346E}" srcOrd="0" destOrd="0" presId="urn:microsoft.com/office/officeart/2009/3/layout/StepUpProcess"/>
    <dgm:cxn modelId="{5EC7C72D-B891-47E6-9B18-B5E0EFEA4B1F}" type="presParOf" srcId="{A74956E7-045E-4188-81E7-D6F83D142225}" destId="{575FE601-68A8-49BC-ACE7-27F4268CD59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C47A-1BB9-4B5F-93C6-B19655691FF4}">
      <dsp:nvSpPr>
        <dsp:cNvPr id="0" name=""/>
        <dsp:cNvSpPr/>
      </dsp:nvSpPr>
      <dsp:spPr>
        <a:xfrm>
          <a:off x="1253009" y="248199"/>
          <a:ext cx="3207504" cy="320750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Austausch</a:t>
          </a:r>
          <a:endParaRPr lang="de-DE" sz="1600" kern="1200" dirty="0"/>
        </a:p>
      </dsp:txBody>
      <dsp:txXfrm>
        <a:off x="2943441" y="927885"/>
        <a:ext cx="1145537" cy="954614"/>
      </dsp:txXfrm>
    </dsp:sp>
    <dsp:sp modelId="{52ED3806-DC33-46FB-B2EE-037302881BD1}">
      <dsp:nvSpPr>
        <dsp:cNvPr id="0" name=""/>
        <dsp:cNvSpPr/>
      </dsp:nvSpPr>
      <dsp:spPr>
        <a:xfrm>
          <a:off x="1186950" y="362753"/>
          <a:ext cx="3207504" cy="320750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Weiterentwicklung</a:t>
          </a:r>
          <a:endParaRPr lang="de-DE" sz="1600" kern="1200" dirty="0"/>
        </a:p>
      </dsp:txBody>
      <dsp:txXfrm>
        <a:off x="1950642" y="2443813"/>
        <a:ext cx="1718306" cy="840060"/>
      </dsp:txXfrm>
    </dsp:sp>
    <dsp:sp modelId="{20BD55A3-30FB-4079-A59C-9E78F9D92C09}">
      <dsp:nvSpPr>
        <dsp:cNvPr id="0" name=""/>
        <dsp:cNvSpPr/>
      </dsp:nvSpPr>
      <dsp:spPr>
        <a:xfrm>
          <a:off x="1120891" y="248199"/>
          <a:ext cx="3207504" cy="320750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de-DE" sz="1600" kern="1200" dirty="0" smtClean="0"/>
            <a:t>Beratung und Evaluation</a:t>
          </a:r>
          <a:endParaRPr lang="de-DE" sz="1600" kern="1200" dirty="0"/>
        </a:p>
      </dsp:txBody>
      <dsp:txXfrm>
        <a:off x="1492427" y="927885"/>
        <a:ext cx="1145537" cy="954614"/>
      </dsp:txXfrm>
    </dsp:sp>
    <dsp:sp modelId="{28DD5B01-EF8B-4723-8F09-7EB0624589E3}">
      <dsp:nvSpPr>
        <dsp:cNvPr id="0" name=""/>
        <dsp:cNvSpPr/>
      </dsp:nvSpPr>
      <dsp:spPr>
        <a:xfrm>
          <a:off x="1054714" y="49639"/>
          <a:ext cx="3604624" cy="360462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6754E6-3C95-4251-BF45-3CC5EADCF156}">
      <dsp:nvSpPr>
        <dsp:cNvPr id="0" name=""/>
        <dsp:cNvSpPr/>
      </dsp:nvSpPr>
      <dsp:spPr>
        <a:xfrm>
          <a:off x="988390" y="163990"/>
          <a:ext cx="3604624" cy="360462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03E1AD-2C68-4994-B15A-60EF247F8A29}">
      <dsp:nvSpPr>
        <dsp:cNvPr id="0" name=""/>
        <dsp:cNvSpPr/>
      </dsp:nvSpPr>
      <dsp:spPr>
        <a:xfrm>
          <a:off x="922066" y="49639"/>
          <a:ext cx="3604624" cy="360462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39166-DC7C-4AE7-B371-75F7484F05AD}">
      <dsp:nvSpPr>
        <dsp:cNvPr id="0" name=""/>
        <dsp:cNvSpPr/>
      </dsp:nvSpPr>
      <dsp:spPr>
        <a:xfrm rot="5400000">
          <a:off x="499553" y="2026738"/>
          <a:ext cx="1502329" cy="24998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988F22-DC69-4630-AAB6-F16E332A1C88}">
      <dsp:nvSpPr>
        <dsp:cNvPr id="0" name=""/>
        <dsp:cNvSpPr/>
      </dsp:nvSpPr>
      <dsp:spPr>
        <a:xfrm>
          <a:off x="248777" y="2773652"/>
          <a:ext cx="2256871" cy="197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Vernetzung und Aufbau von Projektstrukturen</a:t>
          </a:r>
          <a:endParaRPr lang="de-DE" sz="1800" kern="1200" dirty="0"/>
        </a:p>
      </dsp:txBody>
      <dsp:txXfrm>
        <a:off x="248777" y="2773652"/>
        <a:ext cx="2256871" cy="1978280"/>
      </dsp:txXfrm>
    </dsp:sp>
    <dsp:sp modelId="{6FAACE28-E8BC-44D8-ADAA-2BAB87D93AFD}">
      <dsp:nvSpPr>
        <dsp:cNvPr id="0" name=""/>
        <dsp:cNvSpPr/>
      </dsp:nvSpPr>
      <dsp:spPr>
        <a:xfrm>
          <a:off x="2079823" y="1842696"/>
          <a:ext cx="425824" cy="42582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DF291B-B164-4570-A85F-AAD3713C9E53}">
      <dsp:nvSpPr>
        <dsp:cNvPr id="0" name=""/>
        <dsp:cNvSpPr/>
      </dsp:nvSpPr>
      <dsp:spPr>
        <a:xfrm rot="5400000">
          <a:off x="3262404" y="1343067"/>
          <a:ext cx="1502329" cy="24998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8E2C45-A9DC-4803-97AA-16D44C4AABC9}">
      <dsp:nvSpPr>
        <dsp:cNvPr id="0" name=""/>
        <dsp:cNvSpPr/>
      </dsp:nvSpPr>
      <dsp:spPr>
        <a:xfrm>
          <a:off x="3011628" y="2089982"/>
          <a:ext cx="2256871" cy="197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Bestandsaufnahme der </a:t>
          </a:r>
          <a:r>
            <a:rPr lang="de-DE" sz="1800" kern="1200" dirty="0" smtClean="0"/>
            <a:t>Angebote</a:t>
          </a:r>
          <a:r>
            <a:rPr lang="de-DE" sz="1900" kern="1200" dirty="0" smtClean="0"/>
            <a:t> an der HSRM</a:t>
          </a:r>
          <a:endParaRPr lang="de-DE" sz="1900" kern="1200" dirty="0"/>
        </a:p>
      </dsp:txBody>
      <dsp:txXfrm>
        <a:off x="3011628" y="2089982"/>
        <a:ext cx="2256871" cy="1978280"/>
      </dsp:txXfrm>
    </dsp:sp>
    <dsp:sp modelId="{CA8F636E-3C45-4621-8F5C-3E910F56790D}">
      <dsp:nvSpPr>
        <dsp:cNvPr id="0" name=""/>
        <dsp:cNvSpPr/>
      </dsp:nvSpPr>
      <dsp:spPr>
        <a:xfrm>
          <a:off x="4842675" y="1159026"/>
          <a:ext cx="425824" cy="42582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903E39-4FBD-4B2C-97D2-310406BC6B20}">
      <dsp:nvSpPr>
        <dsp:cNvPr id="0" name=""/>
        <dsp:cNvSpPr/>
      </dsp:nvSpPr>
      <dsp:spPr>
        <a:xfrm rot="5400000">
          <a:off x="6025256" y="659397"/>
          <a:ext cx="1502329" cy="24998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FC9BF-E80F-4452-AD1C-752991DD78E9}">
      <dsp:nvSpPr>
        <dsp:cNvPr id="0" name=""/>
        <dsp:cNvSpPr/>
      </dsp:nvSpPr>
      <dsp:spPr>
        <a:xfrm>
          <a:off x="5774480" y="1406311"/>
          <a:ext cx="2256871" cy="197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Entwicklung eines vorläufigen Beratungskonzepts </a:t>
          </a:r>
        </a:p>
      </dsp:txBody>
      <dsp:txXfrm>
        <a:off x="5774480" y="1406311"/>
        <a:ext cx="2256871" cy="1978280"/>
      </dsp:txXfrm>
    </dsp:sp>
    <dsp:sp modelId="{98512E98-259D-41A7-9ED8-DCA8F0BB9BF0}">
      <dsp:nvSpPr>
        <dsp:cNvPr id="0" name=""/>
        <dsp:cNvSpPr/>
      </dsp:nvSpPr>
      <dsp:spPr>
        <a:xfrm>
          <a:off x="7605526" y="475356"/>
          <a:ext cx="425824" cy="42582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1C7BBA-F20A-448C-9504-ADCD721E346E}">
      <dsp:nvSpPr>
        <dsp:cNvPr id="0" name=""/>
        <dsp:cNvSpPr/>
      </dsp:nvSpPr>
      <dsp:spPr>
        <a:xfrm rot="5400000">
          <a:off x="8788107" y="-24272"/>
          <a:ext cx="1502329" cy="24998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5FE601-68A8-49BC-ACE7-27F4268CD590}">
      <dsp:nvSpPr>
        <dsp:cNvPr id="0" name=""/>
        <dsp:cNvSpPr/>
      </dsp:nvSpPr>
      <dsp:spPr>
        <a:xfrm>
          <a:off x="8537331" y="722641"/>
          <a:ext cx="2256871" cy="197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Bekanntmachen des Beratungskonzepts</a:t>
          </a:r>
          <a:endParaRPr lang="de-DE" sz="1800" kern="1200" dirty="0"/>
        </a:p>
      </dsp:txBody>
      <dsp:txXfrm>
        <a:off x="8537331" y="722641"/>
        <a:ext cx="2256871" cy="1978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0.49376</cdr:x>
      <cdr:y>0.33735</cdr:y>
    </cdr:from>
    <cdr:to>
      <cdr:x>0.55521</cdr:x>
      <cdr:y>0.42243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510393" y="1586256"/>
          <a:ext cx="685790" cy="40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20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SW</a:t>
          </a:r>
          <a:endParaRPr lang="de-DE" sz="2000" dirty="0">
            <a:solidFill>
              <a:schemeClr val="bg1">
                <a:lumMod val="8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0.4031</cdr:x>
      <cdr:y>0.2093</cdr:y>
    </cdr:from>
    <cdr:to>
      <cdr:x>0.86935</cdr:x>
      <cdr:y>0.28555</cdr:y>
    </cdr:to>
    <cdr:sp macro="" textlink="">
      <cdr:nvSpPr>
        <cdr:cNvPr id="2" name="Textfeld 10"/>
        <cdr:cNvSpPr txBox="1"/>
      </cdr:nvSpPr>
      <cdr:spPr>
        <a:xfrm xmlns:a="http://schemas.openxmlformats.org/drawingml/2006/main">
          <a:off x="1607482" y="984171"/>
          <a:ext cx="1859318" cy="35854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b="0" i="1" u="none" strike="noStrike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</a:t>
          </a:r>
          <a:r>
            <a:rPr lang="de-DE" sz="1000" b="0" i="0" u="none" strike="noStrike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(50) = 1.68, </a:t>
          </a:r>
          <a:r>
            <a:rPr lang="de-DE" sz="1000" b="0" i="1" u="none" strike="noStrike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p</a:t>
          </a:r>
          <a:r>
            <a:rPr lang="de-DE" sz="1000" b="0" i="0" u="none" strike="noStrike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= .049, </a:t>
          </a:r>
          <a:r>
            <a:rPr lang="de-DE" sz="1000" b="0" i="1" u="none" strike="noStrike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d</a:t>
          </a:r>
          <a:r>
            <a:rPr lang="de-DE" sz="1000" b="0" i="0" u="none" strike="noStrike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= .61</a:t>
          </a:r>
          <a:endParaRPr lang="de-DE" sz="1000" i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EA948EB-D776-424B-AC5D-92ED419A7C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CA7A77-A6F0-40AC-9965-1A163F840F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3F616-99B3-40CD-9F9C-465B2C6B6F62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FFBD0C-3EDE-4846-8875-5C41EB8CAF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F4F614-1D25-4227-ACC9-1A99B291A1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00DF0-455D-4B82-A313-D6CF2436B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346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FA4C-0999-450A-A5FB-600C94D7F14A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BA8C4-36CB-4A92-BB02-8005780B5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55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09A7-2BB0-4BFE-B7AF-BF48A41E2CF4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130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76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0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224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78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None/>
            </a:pPr>
            <a:r>
              <a:rPr lang="de-DE" dirty="0" smtClean="0"/>
              <a:t>Berücksichtigung von Datenschutz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Eingeschränkter Zugriff auf Daten Studierender sowie Möglichkeiten zur Verknüpfung verschiedener Datenquellen</a:t>
            </a:r>
          </a:p>
          <a:p>
            <a:pPr lvl="2">
              <a:buNone/>
            </a:pPr>
            <a:r>
              <a:rPr lang="de-DE" dirty="0" smtClean="0"/>
              <a:t>Vorliegen vieler verschiedener Daten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Vielzahl</a:t>
            </a:r>
            <a:r>
              <a:rPr lang="de-DE" baseline="0" dirty="0" smtClean="0"/>
              <a:t> an Datenquellen </a:t>
            </a:r>
            <a:r>
              <a:rPr lang="de-DE" baseline="0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Identifikation geeigneter verschiedener (vorliegender) Datenquellen und möglicher Kennzahlen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die für die Evaluation des Projekts herangezogen werden können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lvl="2">
              <a:buNone/>
            </a:pPr>
            <a:r>
              <a:rPr lang="de-DE" dirty="0" smtClean="0"/>
              <a:t>Abhängigkeit von der Arbeit, die an den Fachbereichen passiert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Zu Beginn unbekannt, was für (formative) Assessments durchgeführt werden und welche Daten daraus entstehen</a:t>
            </a:r>
          </a:p>
          <a:p>
            <a:pPr lvl="2">
              <a:buNone/>
            </a:pPr>
            <a:r>
              <a:rPr lang="de-DE" dirty="0" smtClean="0"/>
              <a:t>Beachtung unterschiedlicher Voraussetzungen und Gewährleistung von Vergleichbarkeit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System zu entwickeln, das planmäßig in allen Fachbereichen, mit möglichst vielen Aufgabentypen, und bei verschiedenen Gruppengrößen angewandt werden kann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lvl="2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04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u="sng" dirty="0" smtClean="0"/>
              <a:t>Konzeption</a:t>
            </a:r>
            <a:r>
              <a:rPr lang="de-DE" u="sng" baseline="0" dirty="0" smtClean="0"/>
              <a:t> als Wirkungsforschung</a:t>
            </a:r>
            <a:endParaRPr lang="de-DE" u="sng" dirty="0" smtClean="0"/>
          </a:p>
          <a:p>
            <a:pPr lvl="2"/>
            <a:r>
              <a:rPr lang="de-DE" dirty="0" smtClean="0"/>
              <a:t>Literaturrecherche und Zusammenstellung zu verschiedenen Formen von Assessments</a:t>
            </a:r>
          </a:p>
          <a:p>
            <a:pPr lvl="2"/>
            <a:r>
              <a:rPr lang="de-DE" dirty="0" smtClean="0"/>
              <a:t>Konzept zur Evaluation formativer Assessments: literaturbasierter</a:t>
            </a:r>
            <a:r>
              <a:rPr lang="de-DE" baseline="0" dirty="0" smtClean="0"/>
              <a:t> </a:t>
            </a:r>
            <a:r>
              <a:rPr lang="de-DE" dirty="0" smtClean="0"/>
              <a:t>Entwurf, mit PKH/RK/JZ auf Durchführbarkeit geprüft, angepasst</a:t>
            </a:r>
          </a:p>
          <a:p>
            <a:pPr lvl="2"/>
            <a:r>
              <a:rPr lang="de-DE" dirty="0" smtClean="0"/>
              <a:t>Konzept zur Evaluation diagnostischer Assessments, </a:t>
            </a:r>
            <a:r>
              <a:rPr lang="de-DE" dirty="0" err="1" smtClean="0"/>
              <a:t>summativer</a:t>
            </a:r>
            <a:r>
              <a:rPr lang="de-DE" dirty="0" smtClean="0"/>
              <a:t> Assessments: literaturbasierter Entwurf</a:t>
            </a:r>
          </a:p>
          <a:p>
            <a:pPr lvl="2"/>
            <a:r>
              <a:rPr lang="de-DE" dirty="0" smtClean="0"/>
              <a:t>Definition von Learning Analytics und deren Integration ins Gesamtkonzept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Instrument zur Erfassung der subjektiven Zufriedenheit der Studierenden mit den formativen Assessments erstellt</a:t>
            </a:r>
          </a:p>
          <a:p>
            <a:pPr lvl="2"/>
            <a:r>
              <a:rPr lang="de-DE" dirty="0" smtClean="0"/>
              <a:t>Entwürfe</a:t>
            </a:r>
            <a:r>
              <a:rPr lang="de-DE" baseline="0" dirty="0" smtClean="0"/>
              <a:t> weitere Befragungen: Beratungsbedarf, Evaluation Beratung, Prozess </a:t>
            </a:r>
            <a:r>
              <a:rPr lang="de-DE" baseline="0" dirty="0" err="1" smtClean="0"/>
              <a:t>Summativer</a:t>
            </a:r>
            <a:r>
              <a:rPr lang="de-DE" baseline="0" dirty="0" smtClean="0"/>
              <a:t> Assessments</a:t>
            </a:r>
            <a:endParaRPr lang="de-DE" dirty="0" smtClean="0"/>
          </a:p>
          <a:p>
            <a:pPr lvl="2"/>
            <a:endParaRPr lang="de-DE" dirty="0" smtClean="0"/>
          </a:p>
          <a:p>
            <a:pPr lvl="1"/>
            <a:r>
              <a:rPr lang="de-DE" u="sng" dirty="0" smtClean="0"/>
              <a:t>Tagesgeschäft</a:t>
            </a:r>
          </a:p>
          <a:p>
            <a:pPr lvl="2"/>
            <a:r>
              <a:rPr lang="de-DE" dirty="0" smtClean="0"/>
              <a:t>Teaminterne Auskünfte über hochschulstatistische Daten, z.B. über Studierendenzahlen sowie Exmatrikulationen mit und ohne Abschluss in den Studiengängen eines Fachbereichs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Ableitung von Maßnahmen im Projekt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Statistische Auswertung einer Veranstaltung mit wöchentlichen </a:t>
            </a:r>
            <a:r>
              <a:rPr lang="de-DE" dirty="0" err="1" smtClean="0"/>
              <a:t>Quizzes</a:t>
            </a:r>
            <a:r>
              <a:rPr lang="de-DE" dirty="0" smtClean="0"/>
              <a:t> </a:t>
            </a:r>
          </a:p>
          <a:p>
            <a:pPr lvl="2"/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546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signifikanter, mittlerer Effekt (0,5&lt;d&lt;0,8)</a:t>
            </a:r>
            <a:r>
              <a:rPr lang="de-DE" dirty="0" smtClean="0"/>
              <a:t> beim Gruppenunterschied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Bearbeitung formativer Assessments geht mit höherer Punktzahl in der Klausur einher</a:t>
            </a:r>
            <a:r>
              <a:rPr lang="de-DE" dirty="0" smtClean="0"/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 smtClean="0"/>
              <a:t>Kein signifikanter Zusammenhang zwischen Gesamtpunktzahl</a:t>
            </a:r>
            <a:r>
              <a:rPr lang="de-DE" baseline="0" dirty="0" smtClean="0"/>
              <a:t> bei Dranbleiben-Tests und Klausurergebnis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aseline="0" dirty="0" smtClean="0"/>
              <a:t>Signifikanter, mittlerer Zusammenhang zwischen Bearbeitungsdauer Dranbleiben-Tests und Klausurergebnis (literaturkonform) </a:t>
            </a:r>
            <a:r>
              <a:rPr lang="de-DE" baseline="0" dirty="0" smtClean="0">
                <a:sym typeface="Wingdings" panose="05000000000000000000" pitchFamily="2" charset="2"/>
              </a:rPr>
              <a:t> investierte Zeit geht mit besserem Ergebnis einher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02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Korrelation signifikant,</a:t>
            </a:r>
            <a:r>
              <a:rPr lang="de-DE" baseline="0" dirty="0" smtClean="0"/>
              <a:t> aber </a:t>
            </a:r>
            <a:r>
              <a:rPr lang="de-DE" dirty="0" smtClean="0"/>
              <a:t>Vorhersagemodell (mit Bearbeitungsdauer und Testpunkten als</a:t>
            </a:r>
            <a:r>
              <a:rPr lang="de-DE" baseline="0" dirty="0" smtClean="0"/>
              <a:t> UV</a:t>
            </a:r>
            <a:r>
              <a:rPr lang="de-DE" dirty="0" smtClean="0"/>
              <a:t>) nicht signifikant</a:t>
            </a:r>
          </a:p>
          <a:p>
            <a:endParaRPr lang="de-DE" dirty="0" smtClean="0"/>
          </a:p>
          <a:p>
            <a:r>
              <a:rPr lang="de-DE" dirty="0" smtClean="0"/>
              <a:t>Fazit: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aseline="0" dirty="0" smtClean="0">
                <a:sym typeface="Wingdings" panose="05000000000000000000" pitchFamily="2" charset="2"/>
              </a:rPr>
              <a:t>Hinweise in die richtige Richtung, aber noch keine Aussage über ursächliche </a:t>
            </a:r>
            <a:r>
              <a:rPr lang="de-DE" baseline="0" dirty="0" err="1" smtClean="0">
                <a:sym typeface="Wingdings" panose="05000000000000000000" pitchFamily="2" charset="2"/>
              </a:rPr>
              <a:t>Zusammehänge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dirty="0" smtClean="0"/>
              <a:t>Ergebnisse sprechen dafür, dass noch weitere Faktoren als die Bearbeitung formativer Assessments einen Einfluss auf den Klausurerfolg haben</a:t>
            </a:r>
          </a:p>
          <a:p>
            <a:endParaRPr lang="de-DE" dirty="0" smtClean="0"/>
          </a:p>
          <a:p>
            <a:r>
              <a:rPr lang="de-DE" dirty="0" smtClean="0"/>
              <a:t>Ausblick</a:t>
            </a:r>
            <a:r>
              <a:rPr lang="de-DE" baseline="0" dirty="0" smtClean="0"/>
              <a:t> für die Zukunft </a:t>
            </a:r>
            <a:r>
              <a:rPr lang="de-DE" baseline="0" dirty="0" smtClean="0">
                <a:sym typeface="Wingdings" panose="05000000000000000000" pitchFamily="2" charset="2"/>
              </a:rPr>
              <a:t> welche Faktoren tragen insgesamt zum Klausurerfolg bei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50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indent="0">
              <a:buNone/>
            </a:pPr>
            <a:r>
              <a:rPr lang="de-DE" u="sng" dirty="0" smtClean="0"/>
              <a:t>Kurzfristig</a:t>
            </a:r>
          </a:p>
          <a:p>
            <a:pPr marL="13801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Finalisierung des Evaluationskonzepts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>
                <a:solidFill>
                  <a:schemeClr val="bg2">
                    <a:lumMod val="65000"/>
                  </a:schemeClr>
                </a:solidFill>
              </a:rPr>
              <a:t>derzeit Kürzung &amp; verstärkte Fokussierung auf Umsetzbarkeit und Ökonomie</a:t>
            </a:r>
            <a:endParaRPr lang="de-DE" dirty="0" smtClean="0"/>
          </a:p>
          <a:p>
            <a:pPr marL="1380150" lvl="4" indent="-285750"/>
            <a:r>
              <a:rPr lang="de-DE" dirty="0" smtClean="0"/>
              <a:t>Pilotierung des Befragungsinstruments zu formativen Assessments</a:t>
            </a:r>
          </a:p>
          <a:p>
            <a:pPr marL="1380150" lvl="4" indent="-285750"/>
            <a:r>
              <a:rPr lang="de-DE" dirty="0" smtClean="0"/>
              <a:t>Ausformulierung weiterer Instrumente, die sich derzeit im Entwurfsstatus befinden</a:t>
            </a:r>
          </a:p>
          <a:p>
            <a:pPr lvl="2" indent="0">
              <a:buNone/>
            </a:pPr>
            <a:endParaRPr lang="de-DE" dirty="0" smtClean="0"/>
          </a:p>
          <a:p>
            <a:pPr lvl="2" indent="0">
              <a:buNone/>
            </a:pPr>
            <a:r>
              <a:rPr lang="de-DE" u="sng" dirty="0" smtClean="0"/>
              <a:t>Langfristig</a:t>
            </a:r>
          </a:p>
          <a:p>
            <a:pPr marL="13801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(Ggf. Überarbeitung der Instrumente und des Konzepts nach Bedarf)</a:t>
            </a:r>
          </a:p>
          <a:p>
            <a:pPr marL="1380150" lvl="4" indent="-285750"/>
            <a:r>
              <a:rPr lang="de-DE" dirty="0" smtClean="0"/>
              <a:t>Auswertung der künftigen Veranstaltungen mit formativen Assessments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Erkenntnisse über Kontexte, fachbereichsspezifische Besonderheiten &amp; Anforderungen, …</a:t>
            </a:r>
          </a:p>
          <a:p>
            <a:pPr marL="1380150" lvl="4" indent="-285750"/>
            <a:r>
              <a:rPr lang="de-DE" dirty="0" smtClean="0"/>
              <a:t>Erkenntnisse aufbereiten und Stakeholdern zur Verfügung stellen </a:t>
            </a:r>
            <a:r>
              <a:rPr lang="de-DE" dirty="0" smtClean="0">
                <a:sym typeface="Wingdings" panose="05000000000000000000" pitchFamily="2" charset="2"/>
              </a:rPr>
              <a:t> Eingang in die Lehre</a:t>
            </a:r>
            <a:endParaRPr lang="de-DE" dirty="0" smtClean="0"/>
          </a:p>
          <a:p>
            <a:pPr lvl="2" indent="0">
              <a:buNone/>
            </a:pPr>
            <a:endParaRPr lang="de-DE" dirty="0" smtClean="0"/>
          </a:p>
          <a:p>
            <a:pPr marL="0" lvl="2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97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BA8C4-36CB-4A92-BB02-8005780B597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87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>
              <a:buNone/>
            </a:pPr>
            <a:r>
              <a:rPr lang="de-DE" b="1" dirty="0"/>
              <a:t>Ziele</a:t>
            </a:r>
          </a:p>
          <a:p>
            <a:pPr lvl="0"/>
            <a:r>
              <a:rPr lang="de-DE" sz="1600" dirty="0"/>
              <a:t>Erhöhung des Studienerfolgs durch Verbesserung der 90er Probe</a:t>
            </a:r>
            <a:r>
              <a:rPr lang="de-DE" sz="1600" b="1" dirty="0"/>
              <a:t>: Identifikation von Studiengängen, in denen die 90er Probe unterhalb 70% liegt und Erhöhung der Quote in diesen Studiengängen um 5% bzw. auf 70%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/>
              <a:t>Formative Assessments in mind. 25% der </a:t>
            </a:r>
            <a:r>
              <a:rPr lang="de-DE" sz="1600" dirty="0" err="1"/>
              <a:t>Anfänger:innenveranstaltungen</a:t>
            </a:r>
            <a:r>
              <a:rPr lang="de-DE" sz="1600" dirty="0"/>
              <a:t> (1. &amp; 2. Sem. BA); -&gt; Steigerung der </a:t>
            </a:r>
            <a:r>
              <a:rPr lang="de-DE" sz="1600" dirty="0" err="1"/>
              <a:t>Absolvent:innenquote</a:t>
            </a:r>
            <a:endParaRPr lang="de-DE" sz="1600" dirty="0"/>
          </a:p>
          <a:p>
            <a:pPr lvl="0"/>
            <a:endParaRPr lang="de-DE" sz="16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85F6A-934A-4509-AAB5-50865115510F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74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Erreichtes</a:t>
            </a:r>
          </a:p>
          <a:p>
            <a:r>
              <a:rPr lang="de-DE" b="0" u="none" dirty="0"/>
              <a:t>Ergebnisse der Bestandsaufnahme bilden Basis und geben Priorisierung vor.</a:t>
            </a:r>
          </a:p>
          <a:p>
            <a:r>
              <a:rPr lang="de-DE" dirty="0"/>
              <a:t>Diagnostisch: Ersti-Woche, Mathevorkurs, HIT, Career-Test, CHE-Ranking </a:t>
            </a:r>
            <a:endParaRPr lang="de-DE" baseline="0" dirty="0"/>
          </a:p>
          <a:p>
            <a:pPr lvl="0">
              <a:buNone/>
            </a:pPr>
            <a:r>
              <a:rPr lang="de-DE" baseline="0" dirty="0"/>
              <a:t>Formativ: Launch Didaktik Helpdesk, Anleitung/Einführung der Tutoren, </a:t>
            </a:r>
            <a:r>
              <a:rPr lang="de-DE" dirty="0"/>
              <a:t>Einführung/Ausweitung von </a:t>
            </a:r>
            <a:r>
              <a:rPr lang="de-DE" dirty="0" smtClean="0"/>
              <a:t>Assessments </a:t>
            </a:r>
            <a:r>
              <a:rPr lang="de-DE" dirty="0"/>
              <a:t>(ILIAS Test/Quiz, </a:t>
            </a:r>
            <a:r>
              <a:rPr lang="de-DE" dirty="0" err="1"/>
              <a:t>Stud.IP</a:t>
            </a:r>
            <a:r>
              <a:rPr lang="de-DE" dirty="0"/>
              <a:t>), Unterstützung um formative Assessments einzusetzen</a:t>
            </a:r>
            <a:endParaRPr lang="de-DE" baseline="0" dirty="0"/>
          </a:p>
          <a:p>
            <a:r>
              <a:rPr lang="de-DE" baseline="0" dirty="0"/>
              <a:t>Summativ: Leitfaden e-Prüfung; Beratung durch Didaktik Helpdesk; Anschaffung </a:t>
            </a:r>
            <a:r>
              <a:rPr lang="de-DE" baseline="0" dirty="0" smtClean="0"/>
              <a:t>Software</a:t>
            </a: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85F6A-934A-4509-AAB5-50865115510F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03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Weitere Ziele</a:t>
            </a:r>
          </a:p>
          <a:p>
            <a:r>
              <a:rPr lang="de-DE" b="0" u="none" dirty="0"/>
              <a:t>Ergebnisse der Bestandsaufnahme bilden Basis und geben Priorisierung vor.</a:t>
            </a:r>
          </a:p>
          <a:p>
            <a:pPr lvl="0">
              <a:buNone/>
            </a:pPr>
            <a:r>
              <a:rPr lang="de-DE" dirty="0"/>
              <a:t>Diagnostisch: Nachfragen &amp; Defiziten nachgehen, Screening (Instrument), Monitoring, Heat-</a:t>
            </a:r>
            <a:r>
              <a:rPr lang="de-DE" dirty="0" err="1"/>
              <a:t>Map</a:t>
            </a:r>
            <a:r>
              <a:rPr lang="de-DE" dirty="0"/>
              <a:t>; Mathevorkurs bzw. Mathe- &amp; Englisch-Eingangstest; Vernetzung der Stellen</a:t>
            </a:r>
          </a:p>
          <a:p>
            <a:pPr lvl="0">
              <a:buNone/>
            </a:pPr>
            <a:r>
              <a:rPr lang="de-DE" baseline="0" dirty="0"/>
              <a:t>Formativ: gezielt </a:t>
            </a:r>
            <a:r>
              <a:rPr lang="de-DE" dirty="0"/>
              <a:t>formative Assessments einsetzten (Studiengänge schlechte 90er Probe &amp; </a:t>
            </a:r>
            <a:r>
              <a:rPr lang="de-DE" dirty="0" err="1"/>
              <a:t>Anfänger:innen-Veranstaltungen</a:t>
            </a:r>
            <a:r>
              <a:rPr lang="de-DE" dirty="0"/>
              <a:t> &amp; Prüfung mit hoher Durchfallquote) </a:t>
            </a: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Summativ: Leitfaden e-Prüfung; Beratung durch Didaktik Helpdesk; Weiterbildung Lehrende;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Durchführung von Evaluationen; Mitarbeit an </a:t>
            </a:r>
            <a:r>
              <a:rPr lang="de-DE" dirty="0" smtClean="0"/>
              <a:t>Lehrveranstaltungsrückmeldung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85F6A-934A-4509-AAB5-50865115510F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72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72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56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29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BA8C4-36CB-4A92-BB02-8005780B597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40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F7207DD9-A701-4C98-A3C0-027FE95D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75"/>
            <a:ext cx="7120128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CFE2D5C-7629-4472-B1D6-966BA90C4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4669214"/>
            <a:ext cx="5578800" cy="1223681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cap="none" baseline="0"/>
            </a:lvl1pPr>
          </a:lstStyle>
          <a:p>
            <a:r>
              <a:rPr lang="de-DE" dirty="0"/>
              <a:t>Untertitel bearbeiten</a:t>
            </a:r>
            <a:br>
              <a:rPr lang="de-DE" dirty="0"/>
            </a:br>
            <a:r>
              <a:rPr lang="de-DE" dirty="0"/>
              <a:t>4-zeilig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C116567-3BDC-4DE9-876C-86BB0EB10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3437651"/>
            <a:ext cx="5578800" cy="1223682"/>
          </a:xfrm>
        </p:spPr>
        <p:txBody>
          <a:bodyPr anchor="b" anchorCtr="0">
            <a:noAutofit/>
          </a:bodyPr>
          <a:lstStyle>
            <a:lvl1pPr marL="0" indent="0">
              <a:lnSpc>
                <a:spcPts val="3000"/>
              </a:lnSpc>
              <a:buNone/>
              <a:defRPr sz="2800" cap="all" spc="5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E025891-DCCE-43E4-9926-DF808D516D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962478"/>
            <a:ext cx="5578787" cy="2880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Autor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880C888-455D-4E3E-99F4-BB13627DA3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6262577"/>
            <a:ext cx="5578787" cy="288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XX.XX.XXXX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876345E-C15F-4046-9105-A017DABD01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1598CE5-5CA2-425D-B930-C2B81565DD87}"/>
              </a:ext>
            </a:extLst>
          </p:cNvPr>
          <p:cNvSpPr txBox="1"/>
          <p:nvPr userDrawn="1"/>
        </p:nvSpPr>
        <p:spPr>
          <a:xfrm>
            <a:off x="515939" y="404813"/>
            <a:ext cx="7128000" cy="794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-DE" sz="2600" cap="all" spc="10" baseline="0" dirty="0">
                <a:latin typeface="+mj-lt"/>
              </a:rPr>
              <a:t>Danke für Ihre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D5FA6-4336-4DC4-8F40-747BEFEC2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1549974"/>
            <a:ext cx="3520800" cy="4701600"/>
          </a:xfrm>
        </p:spPr>
        <p:txBody>
          <a:bodyPr lIns="0"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6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F9A494-A315-4FE4-BCD0-2263EEFABDD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278886" y="1549974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880A0F-9506-40D1-86A9-D1CFEECCED4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8707" y="1549974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C227D059-C149-41D1-8D72-DDCEE496CD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67000" y="1549974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1AE9B0B1-145B-4598-A92C-B0D98A540C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7179" y="2581997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C2441D33-5041-4224-B19D-DD47A0594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7177" y="1549974"/>
            <a:ext cx="2340000" cy="792000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240E2EF7-08A3-4E1A-943A-32BA99F8599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83889" y="258199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A9DBB5F-B84E-4A6D-81F4-2DF139E50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9586686-0557-4E71-8A9A-DC86531ED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5500D1F4-4A75-4C5E-A1B4-3CF498E85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64E42D8-13E1-47C9-99BA-7CD172052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DC6E4FDB-7A09-4701-8FB5-1FC4D7D24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67000" y="2581997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29" name="Bildplatzhalter 8">
            <a:extLst>
              <a:ext uri="{FF2B5EF4-FFF2-40B4-BE49-F238E27FC236}">
                <a16:creationId xmlns:a16="http://schemas.microsoft.com/office/drawing/2014/main" id="{C22102B4-9BDB-4253-B940-2A5F5E4AF2D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118707" y="258199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3C25F7C3-5B78-4112-91DC-29AD3A69CE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7179" y="3621607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35" name="Bildplatzhalter 8">
            <a:extLst>
              <a:ext uri="{FF2B5EF4-FFF2-40B4-BE49-F238E27FC236}">
                <a16:creationId xmlns:a16="http://schemas.microsoft.com/office/drawing/2014/main" id="{ABEDFD04-511A-4CE6-BB2D-0AF176480515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83889" y="362160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12A33857-16EE-4D6F-B0B4-B1BF44AFC4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67000" y="3621607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37" name="Bildplatzhalter 8">
            <a:extLst>
              <a:ext uri="{FF2B5EF4-FFF2-40B4-BE49-F238E27FC236}">
                <a16:creationId xmlns:a16="http://schemas.microsoft.com/office/drawing/2014/main" id="{625E4A44-EAF1-41A3-BC96-80D5A05B95B2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8118707" y="362160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2" name="Textplatzhalter 15">
            <a:extLst>
              <a:ext uri="{FF2B5EF4-FFF2-40B4-BE49-F238E27FC236}">
                <a16:creationId xmlns:a16="http://schemas.microsoft.com/office/drawing/2014/main" id="{04B84BEB-A619-42BC-A27E-8667964AF2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7179" y="4665379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43" name="Bildplatzhalter 8">
            <a:extLst>
              <a:ext uri="{FF2B5EF4-FFF2-40B4-BE49-F238E27FC236}">
                <a16:creationId xmlns:a16="http://schemas.microsoft.com/office/drawing/2014/main" id="{D024AF34-8AC6-40B6-B3AA-8436541EA95A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4283889" y="4665379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4" name="Textplatzhalter 15">
            <a:extLst>
              <a:ext uri="{FF2B5EF4-FFF2-40B4-BE49-F238E27FC236}">
                <a16:creationId xmlns:a16="http://schemas.microsoft.com/office/drawing/2014/main" id="{EFCFD64E-14A2-4A2A-B863-7A31BC93F7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67000" y="4665379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45" name="Bildplatzhalter 8">
            <a:extLst>
              <a:ext uri="{FF2B5EF4-FFF2-40B4-BE49-F238E27FC236}">
                <a16:creationId xmlns:a16="http://schemas.microsoft.com/office/drawing/2014/main" id="{E1E01D98-017C-4214-A8AD-9EFD6FB7215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118707" y="4665379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1863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14B0E8-1C36-4890-958C-C647A2D49D48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3886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CDE1CC0-8A7F-4BCC-8EB6-72619488E5D4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1776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515880" y="404640"/>
            <a:ext cx="7125840" cy="161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608CF8-A67E-417E-BDF6-BAF4F16D50C9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9230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ACEA6B6-CEE8-41B3-A77D-2B2AECE82C30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4957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E450542-B2E6-4CCE-A09E-89589EFE3661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18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E76ACF-4981-4757-B7AC-F74083F8AB7F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2891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F2AB45E-61BC-4E80-9BDC-FB78EA57C078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49297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C7D6746-2EF9-4B4E-94BD-56FE8207035E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3454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170604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289656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51588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170604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289656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A523E4A-0EFA-499E-848E-E9138A337B4B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8175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A5043DF-4B64-436A-BF21-9F7A5F74DD37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78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694-F9FC-45F4-B8B5-3900D075D2A3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36C-0636-4A6B-A58F-257C7C0E0C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769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ubTitle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66D8D413-37D4-4312-9E94-4654B4B94425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1689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4B9AF80-641B-4068-99B1-00F696C703B2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8664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8B4FC8B-CC3D-4E46-8B99-F8E2C2D9089A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8127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BD8E455-226D-4A3B-AC76-8DABE9B0FF0B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4852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ubTitle"/>
          </p:nvPr>
        </p:nvSpPr>
        <p:spPr>
          <a:xfrm>
            <a:off x="515880" y="404640"/>
            <a:ext cx="7125840" cy="161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57BA79E-0C77-4861-BE37-D59CB6AAC0A2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4408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FD1D514-3506-4FE4-963B-F2CEF37948BD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6127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DD22698-A88D-44D2-A1EF-F48C49DE9A4D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9717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D5A4DD5-B517-4D65-B147-123F104DCDFB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6324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88379D5-D24A-4473-9421-7A006D26EBBA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688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A564392-FED8-4D66-9620-046634D5BBF9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1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694-F9FC-45F4-B8B5-3900D075D2A3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36C-0636-4A6B-A58F-257C7C0E0C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4843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170604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289656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/>
          </p:nvPr>
        </p:nvSpPr>
        <p:spPr>
          <a:xfrm>
            <a:off x="51588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314" name="PlaceHolder 6"/>
          <p:cNvSpPr>
            <a:spLocks noGrp="1"/>
          </p:cNvSpPr>
          <p:nvPr>
            <p:ph/>
          </p:nvPr>
        </p:nvSpPr>
        <p:spPr>
          <a:xfrm>
            <a:off x="170604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315" name="PlaceHolder 7"/>
          <p:cNvSpPr>
            <a:spLocks noGrp="1"/>
          </p:cNvSpPr>
          <p:nvPr>
            <p:ph/>
          </p:nvPr>
        </p:nvSpPr>
        <p:spPr>
          <a:xfrm>
            <a:off x="289656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7E21CCD-6C24-41C1-91DE-CE733BFB55AD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405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538B8CDA-B94E-482D-BF78-2B5E04C7F30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3827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subTitle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3C0BAB99-885C-467D-AA10-A14ED7344D27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141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1513F471-AC2D-4A3E-A2E6-F57B412DC5AF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1109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49101432-2066-4304-ACCD-E7674E02218A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534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2E6ED803-0BA1-4EFA-B8FA-EADFA5DAD616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5259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subTitle"/>
          </p:nvPr>
        </p:nvSpPr>
        <p:spPr>
          <a:xfrm>
            <a:off x="515880" y="404640"/>
            <a:ext cx="7125840" cy="161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9351A8CE-7AF2-4991-A796-7A65E9F32644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27783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3D145025-B784-4332-8F1D-320895A19A2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8232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6EB941B4-3422-44A6-B1A3-A263ACFD9CF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8558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00C4476B-BA22-41B3-BC89-D929E2D14960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68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1694-F9FC-45F4-B8B5-3900D075D2A3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336C-0636-4A6B-A58F-257C7C0E0C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2047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1118DFCA-4D4F-46E8-BEAA-9D679DFE4867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1278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75" name="PlaceHolder 5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76EB981A-521D-4AB2-B57D-4AD91604AE6A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0502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/>
          </p:nvPr>
        </p:nvSpPr>
        <p:spPr>
          <a:xfrm>
            <a:off x="170604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/>
          </p:nvPr>
        </p:nvSpPr>
        <p:spPr>
          <a:xfrm>
            <a:off x="289656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80" name="PlaceHolder 5"/>
          <p:cNvSpPr>
            <a:spLocks noGrp="1"/>
          </p:cNvSpPr>
          <p:nvPr>
            <p:ph/>
          </p:nvPr>
        </p:nvSpPr>
        <p:spPr>
          <a:xfrm>
            <a:off x="51588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81" name="PlaceHolder 6"/>
          <p:cNvSpPr>
            <a:spLocks noGrp="1"/>
          </p:cNvSpPr>
          <p:nvPr>
            <p:ph/>
          </p:nvPr>
        </p:nvSpPr>
        <p:spPr>
          <a:xfrm>
            <a:off x="170604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82" name="PlaceHolder 7"/>
          <p:cNvSpPr>
            <a:spLocks noGrp="1"/>
          </p:cNvSpPr>
          <p:nvPr>
            <p:ph/>
          </p:nvPr>
        </p:nvSpPr>
        <p:spPr>
          <a:xfrm>
            <a:off x="289656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14E506AE-F475-4F0B-8B71-FD0C36A0B460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7218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CDCBB26-8F13-48BA-87E8-1068940A3A95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3390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subTitle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FDCC3BC8-9272-4433-AC8B-0E7FE05E4900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5813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9C3AD49A-3407-44E7-A5BE-E82F2E41F858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8288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6E6BBE8D-EF46-4561-BF8D-3C2BB68C5266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859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D303F601-2569-404E-938E-1811EC73CFCB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4919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subTitle"/>
          </p:nvPr>
        </p:nvSpPr>
        <p:spPr>
          <a:xfrm>
            <a:off x="515880" y="404640"/>
            <a:ext cx="7125840" cy="161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DF7432B5-DABA-4C85-BA72-541558DD312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7478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940104CC-A770-40A7-9ACD-C7E683948A6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364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722623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BACAE340-6B6A-422F-86CD-AF34F4FAE2EA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1348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A076AE9-15F8-4494-B055-98ADEE06E579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2782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81906A9-DE2D-4D4F-892F-23AAB7B61B5D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844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40" name="PlaceHolder 5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6DB6B44C-87A9-4AB2-A644-133C3C9CCB12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03392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170604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/>
          </p:nvPr>
        </p:nvSpPr>
        <p:spPr>
          <a:xfrm>
            <a:off x="289656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45" name="PlaceHolder 5"/>
          <p:cNvSpPr>
            <a:spLocks noGrp="1"/>
          </p:cNvSpPr>
          <p:nvPr>
            <p:ph/>
          </p:nvPr>
        </p:nvSpPr>
        <p:spPr>
          <a:xfrm>
            <a:off x="51588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46" name="PlaceHolder 6"/>
          <p:cNvSpPr>
            <a:spLocks noGrp="1"/>
          </p:cNvSpPr>
          <p:nvPr>
            <p:ph/>
          </p:nvPr>
        </p:nvSpPr>
        <p:spPr>
          <a:xfrm>
            <a:off x="170604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47" name="PlaceHolder 7"/>
          <p:cNvSpPr>
            <a:spLocks noGrp="1"/>
          </p:cNvSpPr>
          <p:nvPr>
            <p:ph/>
          </p:nvPr>
        </p:nvSpPr>
        <p:spPr>
          <a:xfrm>
            <a:off x="289656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6725924-7254-4B60-B3DA-84E7F524FF8E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3519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AD931026-F3F3-41DD-91B5-599F55E45AA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9436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subTitle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165228AF-44F7-4F55-A581-BCA41DDC62DF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8700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10351C4F-BABE-4C88-BC7B-B53C0CA32165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7170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6AE22558-EAF3-46AB-90EE-6E531EEFCB76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917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27B91474-5AB2-426B-8A63-AF034866B38A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21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rei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2"/>
            <a:ext cx="11160125" cy="337197"/>
            <a:chOff x="446089" y="1670050"/>
            <a:chExt cx="8686799" cy="457200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46089" y="1670050"/>
              <a:ext cx="2743895" cy="457200"/>
            </a:xfrm>
            <a:prstGeom prst="homePlate">
              <a:avLst>
                <a:gd name="adj" fmla="val 19790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444956" y="1670050"/>
              <a:ext cx="268850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388433" y="1670050"/>
              <a:ext cx="2744455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345732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60513" y="1547412"/>
            <a:ext cx="3462118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50200" y="1547412"/>
            <a:ext cx="35258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8517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subTitle"/>
          </p:nvPr>
        </p:nvSpPr>
        <p:spPr>
          <a:xfrm>
            <a:off x="515880" y="404640"/>
            <a:ext cx="7125840" cy="161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43C5CECA-D1B7-4044-AF8D-C3F4AE508851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62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14FBBF21-830A-4EF1-98E4-41D9F4BD154F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999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94198281-B354-4ADB-9098-E3546DA5754F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1450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2408992F-369C-42AD-B3E4-437D0D5347BE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2188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9524716A-3495-4545-B262-BA6CAD0D111C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3630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42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43" name="PlaceHolder 5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EF8EF87A-9674-4FB7-B3E5-22E0CC527E88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1590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46" name="PlaceHolder 3"/>
          <p:cNvSpPr>
            <a:spLocks noGrp="1"/>
          </p:cNvSpPr>
          <p:nvPr>
            <p:ph/>
          </p:nvPr>
        </p:nvSpPr>
        <p:spPr>
          <a:xfrm>
            <a:off x="170604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47" name="PlaceHolder 4"/>
          <p:cNvSpPr>
            <a:spLocks noGrp="1"/>
          </p:cNvSpPr>
          <p:nvPr>
            <p:ph/>
          </p:nvPr>
        </p:nvSpPr>
        <p:spPr>
          <a:xfrm>
            <a:off x="289656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48" name="PlaceHolder 5"/>
          <p:cNvSpPr>
            <a:spLocks noGrp="1"/>
          </p:cNvSpPr>
          <p:nvPr>
            <p:ph/>
          </p:nvPr>
        </p:nvSpPr>
        <p:spPr>
          <a:xfrm>
            <a:off x="51588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49" name="PlaceHolder 6"/>
          <p:cNvSpPr>
            <a:spLocks noGrp="1"/>
          </p:cNvSpPr>
          <p:nvPr>
            <p:ph/>
          </p:nvPr>
        </p:nvSpPr>
        <p:spPr>
          <a:xfrm>
            <a:off x="170604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50" name="PlaceHolder 7"/>
          <p:cNvSpPr>
            <a:spLocks noGrp="1"/>
          </p:cNvSpPr>
          <p:nvPr>
            <p:ph/>
          </p:nvPr>
        </p:nvSpPr>
        <p:spPr>
          <a:xfrm>
            <a:off x="289656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E735B9CA-0358-41B7-AC8D-553B1929E118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8033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0FA967F7-CC51-4343-9D9C-3F2C1FF6F167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3420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subTitle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FDCD92F2-E41D-4517-988C-8676F1C8EF2E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88518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8FB9A85C-BFAF-45F6-8C0D-E4EEF6C5864F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90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45878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9627" y="1549053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A48E499-6068-4422-94A9-AAED4782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A1516C4B-CFD3-47B9-A2B6-EF96BD0190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76C055DD-5115-4C57-92C8-8AF3710BE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DC23044E-00DB-4428-B024-00F6F2781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PowerPoint Master - Hochschule RheinMain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238180AD-3BB3-40E1-A4DF-04A1350D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161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8767BAF5-786D-4A8C-985B-9B3FE7030AD3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6972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F8B56882-435B-4ADF-B3A3-32F5CD5F0C5B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0796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subTitle"/>
          </p:nvPr>
        </p:nvSpPr>
        <p:spPr>
          <a:xfrm>
            <a:off x="515880" y="404640"/>
            <a:ext cx="7125840" cy="161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0EF1DEFC-1E83-4074-AAEC-993EC2276CD7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9904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B81ABFA6-D621-418C-B2EE-4586E129F024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0300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E649EC64-15AF-466C-91A6-4091206523BD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0475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9025DFAB-71E8-413D-918E-2829E651B1B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3400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515880" y="4284360"/>
            <a:ext cx="352044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97B58A0E-290F-4D5F-A6DC-ECAEA1190259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6577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/>
          </p:nvPr>
        </p:nvSpPr>
        <p:spPr>
          <a:xfrm>
            <a:off x="2320200" y="213624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/>
          </p:nvPr>
        </p:nvSpPr>
        <p:spPr>
          <a:xfrm>
            <a:off x="51588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08" name="PlaceHolder 5"/>
          <p:cNvSpPr>
            <a:spLocks noGrp="1"/>
          </p:cNvSpPr>
          <p:nvPr>
            <p:ph/>
          </p:nvPr>
        </p:nvSpPr>
        <p:spPr>
          <a:xfrm>
            <a:off x="2320200" y="4284360"/>
            <a:ext cx="171792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D66C0B8F-8C12-46B3-9232-D7BBC6BC5171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0446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/>
          </p:nvPr>
        </p:nvSpPr>
        <p:spPr>
          <a:xfrm>
            <a:off x="170604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/>
          </p:nvPr>
        </p:nvSpPr>
        <p:spPr>
          <a:xfrm>
            <a:off x="2896560" y="213624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13" name="PlaceHolder 5"/>
          <p:cNvSpPr>
            <a:spLocks noGrp="1"/>
          </p:cNvSpPr>
          <p:nvPr>
            <p:ph/>
          </p:nvPr>
        </p:nvSpPr>
        <p:spPr>
          <a:xfrm>
            <a:off x="51588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14" name="PlaceHolder 6"/>
          <p:cNvSpPr>
            <a:spLocks noGrp="1"/>
          </p:cNvSpPr>
          <p:nvPr>
            <p:ph/>
          </p:nvPr>
        </p:nvSpPr>
        <p:spPr>
          <a:xfrm>
            <a:off x="170604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15" name="PlaceHolder 7"/>
          <p:cNvSpPr>
            <a:spLocks noGrp="1"/>
          </p:cNvSpPr>
          <p:nvPr>
            <p:ph/>
          </p:nvPr>
        </p:nvSpPr>
        <p:spPr>
          <a:xfrm>
            <a:off x="2896560" y="4284360"/>
            <a:ext cx="1133280" cy="196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5E78D24C-087C-4689-A50B-B41F1D8DDA75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48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5878"/>
            <a:ext cx="11160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01C0B67-6E31-4253-88CA-D3F72379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4FFAACE-9C1E-47CC-ABA0-8661E4CEE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061C7CD-95A5-496C-BE3D-5D2EDFA9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2422CEB-7BBF-4F99-A032-A598EE09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PowerPoint Master - Hochschule RheinMain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08EEE9-D086-4D25-8F10-3DB90135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972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5878"/>
            <a:ext cx="11160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01C0B67-6E31-4253-88CA-D3F72379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4FFAACE-9C1E-47CC-ABA0-8661E4CEE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061C7CD-95A5-496C-BE3D-5D2EDFA9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2422CEB-7BBF-4F99-A032-A598EE09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08EEE9-D086-4D25-8F10-3DB90135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331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45878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9627" y="1549053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A48E499-6068-4422-94A9-AAED4782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A1516C4B-CFD3-47B9-A2B6-EF96BD0190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76C055DD-5115-4C57-92C8-8AF3710BE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DC23044E-00DB-4428-B024-00F6F2781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238180AD-3BB3-40E1-A4DF-04A1350D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58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432BA5D1-9450-48DC-9916-3429D3DF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75"/>
            <a:ext cx="7120128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CFE2D5C-7629-4472-B1D6-966BA90C4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4669214"/>
            <a:ext cx="5578800" cy="1223681"/>
          </a:xfrm>
        </p:spPr>
        <p:txBody>
          <a:bodyPr anchor="t" anchorCtr="0">
            <a:noAutofit/>
          </a:bodyPr>
          <a:lstStyle>
            <a:lvl1pPr>
              <a:lnSpc>
                <a:spcPts val="2000"/>
              </a:lnSpc>
              <a:defRPr sz="1800" cap="none" baseline="0"/>
            </a:lvl1pPr>
          </a:lstStyle>
          <a:p>
            <a:r>
              <a:rPr lang="de-DE" dirty="0"/>
              <a:t>Untertitel bearbeiten</a:t>
            </a:r>
            <a:br>
              <a:rPr lang="de-DE" dirty="0"/>
            </a:br>
            <a:r>
              <a:rPr lang="de-DE" dirty="0"/>
              <a:t>4-zeilig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C116567-3BDC-4DE9-876C-86BB0EB10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3437651"/>
            <a:ext cx="5578800" cy="1223682"/>
          </a:xfrm>
        </p:spPr>
        <p:txBody>
          <a:bodyPr anchor="b" anchorCtr="0">
            <a:noAutofit/>
          </a:bodyPr>
          <a:lstStyle>
            <a:lvl1pPr marL="0" indent="0">
              <a:lnSpc>
                <a:spcPts val="3000"/>
              </a:lnSpc>
              <a:buNone/>
              <a:defRPr sz="2800" cap="none" spc="5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E025891-DCCE-43E4-9926-DF808D516D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962478"/>
            <a:ext cx="5578787" cy="2880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Autor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880C888-455D-4E3E-99F4-BB13627DA3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6262577"/>
            <a:ext cx="5578787" cy="288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XX.XX.XXXX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3E64DAA-39EA-4DD0-B569-DB88CA5B0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3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45878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1549053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1549053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1500C03-A0E3-4042-BC38-7E1B0340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5514AD9-DEEC-48B8-9761-6045BF725F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EA9D56E-8A15-4506-B5D0-55369B83D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18913C0-EE03-43AF-9FF5-D2AB73A7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EC591D3-2FB6-4935-A606-DF9410D66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94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-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369CB54-0434-43D4-AFA3-F3A891CCF1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97" y="-1"/>
            <a:ext cx="5891639" cy="6858001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4565" y="6459053"/>
            <a:ext cx="495517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4565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0110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-spaltig mit 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D9BA6D5-4B45-47C1-A9DE-E6C58CA1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939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B4698-1C5D-47B2-883E-2C5D2DA7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6ABA3F7-B13C-4341-B58A-3A0679723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6" name="Bildplatzhalter 9">
            <a:extLst>
              <a:ext uri="{FF2B5EF4-FFF2-40B4-BE49-F238E27FC236}">
                <a16:creationId xmlns:a16="http://schemas.microsoft.com/office/drawing/2014/main" id="{684E57B4-5F34-4F99-A90C-227226A78D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628" y="1549053"/>
            <a:ext cx="5891639" cy="2250000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695ADE14-CF2B-43BA-BD1F-0A542A32F8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9628" y="4001575"/>
            <a:ext cx="5891639" cy="2250000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80085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-spaltig mit 1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369CB54-0434-43D4-AFA3-F3A891CCF1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92000" y="1549053"/>
            <a:ext cx="3600000" cy="4702522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D9BA6D5-4B45-47C1-A9DE-E6C58CA1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939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B4698-1C5D-47B2-883E-2C5D2DA7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6ABA3F7-B13C-4341-B58A-3A0679723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</p:spTree>
    <p:extLst>
      <p:ext uri="{BB962C8B-B14F-4D97-AF65-F5344CB8AC3E}">
        <p14:creationId xmlns:p14="http://schemas.microsoft.com/office/powerpoint/2010/main" val="164680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l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8C1A5D4-A06D-41CB-8FC2-E43AD796C3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49975"/>
            <a:ext cx="12192000" cy="4701600"/>
          </a:xfrm>
        </p:spPr>
        <p:txBody>
          <a:bodyPr lIns="3600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9D4193F-7DED-4766-95F6-4D9F6E96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F5BB022-1F69-4EEB-9183-8ABB38ADE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2F4D6B1-8AC0-42AD-B752-556BA0922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1200DDB-6A9B-44D6-A8DC-293A99656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8739CAE-CB1F-44AD-942C-6AC963507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344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8C1A5D4-A06D-41CB-8FC2-E43AD796C3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</p:spPr>
        <p:txBody>
          <a:bodyPr lIns="3600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9D4193F-7DED-4766-95F6-4D9F6E96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F5BB022-1F69-4EEB-9183-8ABB38ADE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</p:spTree>
    <p:extLst>
      <p:ext uri="{BB962C8B-B14F-4D97-AF65-F5344CB8AC3E}">
        <p14:creationId xmlns:p14="http://schemas.microsoft.com/office/powerpoint/2010/main" val="1755115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352122A-4CAF-43EE-AAE4-B9E45923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032CD10-77A4-4A5E-8802-696EB7163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03D086D-EE74-4584-9525-D08BABA30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F2CB227-90D4-4EDE-BF61-9456ECD01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</a:t>
            </a:r>
            <a:r>
              <a:rPr lang="de-DE" dirty="0" err="1"/>
              <a:t>Rheinmain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8AEE595-5817-4595-8E3E-C723C432B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448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rei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2"/>
            <a:ext cx="11160125" cy="337197"/>
            <a:chOff x="446089" y="1670050"/>
            <a:chExt cx="8686799" cy="457200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46089" y="1670050"/>
              <a:ext cx="2743895" cy="457200"/>
            </a:xfrm>
            <a:prstGeom prst="homePlate">
              <a:avLst>
                <a:gd name="adj" fmla="val 19790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444956" y="1670050"/>
              <a:ext cx="268850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388433" y="1670050"/>
              <a:ext cx="2744455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345732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60513" y="1547412"/>
            <a:ext cx="3462118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50200" y="1547412"/>
            <a:ext cx="35258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7155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ier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97000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76293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2"/>
            <a:ext cx="11160125" cy="337197"/>
            <a:chOff x="446089" y="1670050"/>
            <a:chExt cx="8686799" cy="457200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46089" y="1670050"/>
              <a:ext cx="2003546" cy="457200"/>
            </a:xfrm>
            <a:prstGeom prst="homePlate">
              <a:avLst>
                <a:gd name="adj" fmla="val 19790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678459" y="1670050"/>
              <a:ext cx="199761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7125401" y="1670050"/>
              <a:ext cx="2007487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2574000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3913" y="1547412"/>
            <a:ext cx="2566380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97000" y="1547412"/>
            <a:ext cx="25790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2B3231CF-A2BC-46F9-A383-48ABF17B8D6E}"/>
              </a:ext>
            </a:extLst>
          </p:cNvPr>
          <p:cNvSpPr>
            <a:spLocks noGrp="1"/>
          </p:cNvSpPr>
          <p:nvPr>
            <p:ph idx="52"/>
          </p:nvPr>
        </p:nvSpPr>
        <p:spPr>
          <a:xfrm>
            <a:off x="6236647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AutoShape 23">
            <a:extLst>
              <a:ext uri="{FF2B5EF4-FFF2-40B4-BE49-F238E27FC236}">
                <a16:creationId xmlns:a16="http://schemas.microsoft.com/office/drawing/2014/main" id="{47D1C950-82F3-4626-8979-8A094BEDD666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6231584" y="1546756"/>
            <a:ext cx="2579063" cy="337197"/>
          </a:xfrm>
          <a:prstGeom prst="chevron">
            <a:avLst>
              <a:gd name="adj" fmla="val 20161"/>
            </a:avLst>
          </a:prstGeom>
          <a:solidFill>
            <a:schemeClr val="bg2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98000" tIns="54000" bIns="54000" anchor="ctr"/>
          <a:lstStyle/>
          <a:p>
            <a:pPr algn="ctr"/>
            <a:endParaRPr lang="de-DE" altLang="de-DE" b="1" dirty="0">
              <a:solidFill>
                <a:schemeClr val="bg1"/>
              </a:solidFill>
            </a:endParaRP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6CE19CC6-95BA-4699-946D-BAB3E056F65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31584" y="1552771"/>
            <a:ext cx="257906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</p:spTree>
    <p:extLst>
      <p:ext uri="{BB962C8B-B14F-4D97-AF65-F5344CB8AC3E}">
        <p14:creationId xmlns:p14="http://schemas.microsoft.com/office/powerpoint/2010/main" val="2547615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693A199-1CBD-495E-9E6D-DC37DD530416}"/>
              </a:ext>
            </a:extLst>
          </p:cNvPr>
          <p:cNvCxnSpPr>
            <a:cxnSpLocks/>
          </p:cNvCxnSpPr>
          <p:nvPr userDrawn="1"/>
        </p:nvCxnSpPr>
        <p:spPr>
          <a:xfrm>
            <a:off x="534975" y="2448601"/>
            <a:ext cx="11124000" cy="0"/>
          </a:xfrm>
          <a:prstGeom prst="line">
            <a:avLst/>
          </a:prstGeom>
          <a:ln w="57150" cap="rnd">
            <a:solidFill>
              <a:schemeClr val="bg2">
                <a:lumMod val="7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299E1DCF-DE70-417C-A459-B490BF9023E9}"/>
              </a:ext>
            </a:extLst>
          </p:cNvPr>
          <p:cNvSpPr/>
          <p:nvPr userDrawn="1"/>
        </p:nvSpPr>
        <p:spPr>
          <a:xfrm>
            <a:off x="1132629" y="2088405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9D478C-E6AF-425C-A91F-5BD3FA4044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3420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85DE1BF3-FCF1-4997-89AE-A99FC2F157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6211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21C7818B-0D9F-4209-83E1-64D8D2A52C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9002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895D2EAA-C4D3-46F2-AA9F-33AEBAAF1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31792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96894346-6D81-4D43-BCFB-C978807673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629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9EDDB8-9402-441F-A3B7-E6A4F8C97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2629" y="2310293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263719C-0EDB-4328-BFBE-33D1173681ED}"/>
              </a:ext>
            </a:extLst>
          </p:cNvPr>
          <p:cNvSpPr/>
          <p:nvPr userDrawn="1"/>
        </p:nvSpPr>
        <p:spPr>
          <a:xfrm>
            <a:off x="3435420" y="2088213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0" name="Textplatzhalter 13">
            <a:extLst>
              <a:ext uri="{FF2B5EF4-FFF2-40B4-BE49-F238E27FC236}">
                <a16:creationId xmlns:a16="http://schemas.microsoft.com/office/drawing/2014/main" id="{CB53C93C-4F05-427F-8D25-E63AC0053B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5420" y="2310101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866B096-36E2-4911-B73C-51449869E6B0}"/>
              </a:ext>
            </a:extLst>
          </p:cNvPr>
          <p:cNvSpPr/>
          <p:nvPr userDrawn="1"/>
        </p:nvSpPr>
        <p:spPr>
          <a:xfrm>
            <a:off x="5738211" y="2088601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2" name="Textplatzhalter 13">
            <a:extLst>
              <a:ext uri="{FF2B5EF4-FFF2-40B4-BE49-F238E27FC236}">
                <a16:creationId xmlns:a16="http://schemas.microsoft.com/office/drawing/2014/main" id="{04A5D8F4-BD20-4723-843C-44D6DD05DD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8211" y="2310489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83E725D-C4E2-4F8F-8F3C-FAC0E0C9D594}"/>
              </a:ext>
            </a:extLst>
          </p:cNvPr>
          <p:cNvSpPr/>
          <p:nvPr userDrawn="1"/>
        </p:nvSpPr>
        <p:spPr>
          <a:xfrm>
            <a:off x="8041002" y="2088601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4" name="Textplatzhalter 13">
            <a:extLst>
              <a:ext uri="{FF2B5EF4-FFF2-40B4-BE49-F238E27FC236}">
                <a16:creationId xmlns:a16="http://schemas.microsoft.com/office/drawing/2014/main" id="{1D00326A-E70B-4B9C-8A02-3C33BF1B3C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1002" y="2310489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B6A26DD-8624-4A8E-BEEB-80FB033C4859}"/>
              </a:ext>
            </a:extLst>
          </p:cNvPr>
          <p:cNvSpPr/>
          <p:nvPr userDrawn="1"/>
        </p:nvSpPr>
        <p:spPr>
          <a:xfrm>
            <a:off x="10343792" y="2084735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6" name="Textplatzhalter 13">
            <a:extLst>
              <a:ext uri="{FF2B5EF4-FFF2-40B4-BE49-F238E27FC236}">
                <a16:creationId xmlns:a16="http://schemas.microsoft.com/office/drawing/2014/main" id="{ACA04499-6467-42E6-9628-275B1CFB58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3792" y="2306623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7140E51-DD0B-4732-975E-2CA2B0F8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F3368B04-D130-495E-B298-74B23EFC4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E7ECB06C-FDB7-496A-B13B-F7174ECF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01ACACAA-B31A-4174-967F-F9BF5CD22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9B673C6F-65E3-48FB-BB5B-A1AB77595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F2BD96-D362-42FB-8378-3EA598C664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942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9113379A-04F6-4F9B-931B-410331E466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22733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46BED37A-64CF-4965-A425-66ABF49EC5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5524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EDBFEBCF-EB35-4BB7-8DD2-C668A21D95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28315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3EB60C92-F5BF-4DB3-A9CE-D4B919AC75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31105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71090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-grau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43050"/>
            <a:ext cx="11160125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6" y="2368550"/>
            <a:ext cx="1115886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613C14-3C53-4B91-B1BF-A9E753548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75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llen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01C0B67-6E31-4253-88CA-D3F72379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Quellenverzeichnis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061C7CD-95A5-496C-BE3D-5D2EDFA9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2422CEB-7BBF-4F99-A032-A598EE09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08EEE9-D086-4D25-8F10-3DB90135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358C462-7B19-498A-8DFD-AF82F7FEE7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545878"/>
            <a:ext cx="11160000" cy="4701600"/>
          </a:xfrm>
        </p:spPr>
        <p:txBody>
          <a:bodyPr numCol="1" spcCol="396000"/>
          <a:lstStyle>
            <a:lvl1pPr marL="357188" indent="-357188">
              <a:spcAft>
                <a:spcPts val="600"/>
              </a:spcAft>
              <a:buFont typeface="+mj-lt"/>
              <a:buAutoNum type="arabicPeriod"/>
              <a:defRPr/>
            </a:lvl1pPr>
            <a:lvl2pPr marL="717550" indent="-360363">
              <a:spcAft>
                <a:spcPts val="600"/>
              </a:spcAft>
              <a:buFont typeface="+mj-lt"/>
              <a:buAutoNum type="arabicPeriod"/>
              <a:defRPr/>
            </a:lvl2pPr>
            <a:lvl3pPr marL="357188" indent="-357188">
              <a:spcAft>
                <a:spcPts val="600"/>
              </a:spcAft>
              <a:buFont typeface="+mj-lt"/>
              <a:buAutoNum type="arabicPeriod"/>
              <a:defRPr/>
            </a:lvl3pPr>
            <a:lvl4pPr marL="717550" indent="-360363">
              <a:spcAft>
                <a:spcPts val="600"/>
              </a:spcAft>
              <a:buFont typeface="+mj-lt"/>
              <a:buAutoNum type="arabicPeriod"/>
              <a:defRPr/>
            </a:lvl4pPr>
            <a:lvl5pPr marL="717550" indent="-360363">
              <a:spcAft>
                <a:spcPts val="600"/>
              </a:spcAft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0"/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979BF985-08E6-46FF-B21B-678290C0B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616774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5878"/>
            <a:ext cx="11160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01C0B67-6E31-4253-88CA-D3F72379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4FFAACE-9C1E-47CC-ABA0-8661E4CEE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061C7CD-95A5-496C-BE3D-5D2EDFA9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2422CEB-7BBF-4F99-A032-A598EE09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08EEE9-D086-4D25-8F10-3DB90135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16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45878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9627" y="1549053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A48E499-6068-4422-94A9-AAED4782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A1516C4B-CFD3-47B9-A2B6-EF96BD0190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76C055DD-5115-4C57-92C8-8AF3710BE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DC23044E-00DB-4428-B024-00F6F2781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238180AD-3BB3-40E1-A4DF-04A1350D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58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45878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1549053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1549053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1500C03-A0E3-4042-BC38-7E1B0340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5514AD9-DEEC-48B8-9761-6045BF725F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EA9D56E-8A15-4506-B5D0-55369B83D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18913C0-EE03-43AF-9FF5-D2AB73A7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EC591D3-2FB6-4935-A606-DF9410D66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272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-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369CB54-0434-43D4-AFA3-F3A891CCF1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97" y="-1"/>
            <a:ext cx="5891639" cy="6858001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4565" y="6459053"/>
            <a:ext cx="495517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4565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3075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-spaltig mit 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D9BA6D5-4B45-47C1-A9DE-E6C58CA1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939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B4698-1C5D-47B2-883E-2C5D2DA7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6ABA3F7-B13C-4341-B58A-3A0679723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6" name="Bildplatzhalter 9">
            <a:extLst>
              <a:ext uri="{FF2B5EF4-FFF2-40B4-BE49-F238E27FC236}">
                <a16:creationId xmlns:a16="http://schemas.microsoft.com/office/drawing/2014/main" id="{684E57B4-5F34-4F99-A90C-227226A78D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628" y="1549053"/>
            <a:ext cx="5891639" cy="2250000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695ADE14-CF2B-43BA-BD1F-0A542A32F8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9628" y="4001575"/>
            <a:ext cx="5891639" cy="2250000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157742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-spaltig mit 1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369CB54-0434-43D4-AFA3-F3A891CCF1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92000" y="1549053"/>
            <a:ext cx="3600000" cy="4702522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D9BA6D5-4B45-47C1-A9DE-E6C58CA1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939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B4698-1C5D-47B2-883E-2C5D2DA7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6ABA3F7-B13C-4341-B58A-3A0679723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</p:spTree>
    <p:extLst>
      <p:ext uri="{BB962C8B-B14F-4D97-AF65-F5344CB8AC3E}">
        <p14:creationId xmlns:p14="http://schemas.microsoft.com/office/powerpoint/2010/main" val="3308020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l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8C1A5D4-A06D-41CB-8FC2-E43AD796C3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49975"/>
            <a:ext cx="12192000" cy="4701600"/>
          </a:xfrm>
        </p:spPr>
        <p:txBody>
          <a:bodyPr lIns="3600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9D4193F-7DED-4766-95F6-4D9F6E96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F5BB022-1F69-4EEB-9183-8ABB38ADE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2F4D6B1-8AC0-42AD-B752-556BA0922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1200DDB-6A9B-44D6-A8DC-293A99656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8739CAE-CB1F-44AD-942C-6AC963507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8940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8C1A5D4-A06D-41CB-8FC2-E43AD796C3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</p:spPr>
        <p:txBody>
          <a:bodyPr lIns="3600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9D4193F-7DED-4766-95F6-4D9F6E96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F5BB022-1F69-4EEB-9183-8ABB38ADE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</p:spTree>
    <p:extLst>
      <p:ext uri="{BB962C8B-B14F-4D97-AF65-F5344CB8AC3E}">
        <p14:creationId xmlns:p14="http://schemas.microsoft.com/office/powerpoint/2010/main" val="590523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352122A-4CAF-43EE-AAE4-B9E45923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032CD10-77A4-4A5E-8802-696EB7163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03D086D-EE74-4584-9525-D08BABA30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F2CB227-90D4-4EDE-BF61-9456ECD01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</a:t>
            </a:r>
            <a:r>
              <a:rPr lang="de-DE" dirty="0" err="1"/>
              <a:t>Rheinmain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8AEE595-5817-4595-8E3E-C723C432B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6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-gra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43050"/>
            <a:ext cx="11160125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6" y="2368550"/>
            <a:ext cx="1115886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613C14-3C53-4B91-B1BF-A9E753548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03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rei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2"/>
            <a:ext cx="11160125" cy="337197"/>
            <a:chOff x="446089" y="1670050"/>
            <a:chExt cx="8686799" cy="457200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46089" y="1670050"/>
              <a:ext cx="2743895" cy="457200"/>
            </a:xfrm>
            <a:prstGeom prst="homePlate">
              <a:avLst>
                <a:gd name="adj" fmla="val 19790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444956" y="1670050"/>
              <a:ext cx="268850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388433" y="1670050"/>
              <a:ext cx="2744455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345732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60513" y="1547412"/>
            <a:ext cx="3462118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50200" y="1547412"/>
            <a:ext cx="35258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611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ier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97000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76293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2"/>
            <a:ext cx="11160125" cy="337197"/>
            <a:chOff x="446089" y="1670050"/>
            <a:chExt cx="8686799" cy="457200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46089" y="1670050"/>
              <a:ext cx="2003546" cy="457200"/>
            </a:xfrm>
            <a:prstGeom prst="homePlate">
              <a:avLst>
                <a:gd name="adj" fmla="val 19790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678459" y="1670050"/>
              <a:ext cx="199761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7125401" y="1670050"/>
              <a:ext cx="2007487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2574000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3913" y="1547412"/>
            <a:ext cx="2566380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97000" y="1547412"/>
            <a:ext cx="25790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2B3231CF-A2BC-46F9-A383-48ABF17B8D6E}"/>
              </a:ext>
            </a:extLst>
          </p:cNvPr>
          <p:cNvSpPr>
            <a:spLocks noGrp="1"/>
          </p:cNvSpPr>
          <p:nvPr>
            <p:ph idx="52"/>
          </p:nvPr>
        </p:nvSpPr>
        <p:spPr>
          <a:xfrm>
            <a:off x="6236647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AutoShape 23">
            <a:extLst>
              <a:ext uri="{FF2B5EF4-FFF2-40B4-BE49-F238E27FC236}">
                <a16:creationId xmlns:a16="http://schemas.microsoft.com/office/drawing/2014/main" id="{47D1C950-82F3-4626-8979-8A094BEDD666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6231584" y="1546756"/>
            <a:ext cx="2579063" cy="337197"/>
          </a:xfrm>
          <a:prstGeom prst="chevron">
            <a:avLst>
              <a:gd name="adj" fmla="val 20161"/>
            </a:avLst>
          </a:prstGeom>
          <a:solidFill>
            <a:schemeClr val="bg2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98000" tIns="54000" bIns="54000" anchor="ctr"/>
          <a:lstStyle/>
          <a:p>
            <a:pPr algn="ctr"/>
            <a:endParaRPr lang="de-DE" altLang="de-DE" b="1" dirty="0">
              <a:solidFill>
                <a:schemeClr val="bg1"/>
              </a:solidFill>
            </a:endParaRP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6CE19CC6-95BA-4699-946D-BAB3E056F65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31584" y="1552771"/>
            <a:ext cx="257906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</p:spTree>
    <p:extLst>
      <p:ext uri="{BB962C8B-B14F-4D97-AF65-F5344CB8AC3E}">
        <p14:creationId xmlns:p14="http://schemas.microsoft.com/office/powerpoint/2010/main" val="1854152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693A199-1CBD-495E-9E6D-DC37DD530416}"/>
              </a:ext>
            </a:extLst>
          </p:cNvPr>
          <p:cNvCxnSpPr>
            <a:cxnSpLocks/>
          </p:cNvCxnSpPr>
          <p:nvPr userDrawn="1"/>
        </p:nvCxnSpPr>
        <p:spPr>
          <a:xfrm>
            <a:off x="534975" y="2448601"/>
            <a:ext cx="11124000" cy="0"/>
          </a:xfrm>
          <a:prstGeom prst="line">
            <a:avLst/>
          </a:prstGeom>
          <a:ln w="57150" cap="rnd">
            <a:solidFill>
              <a:schemeClr val="bg2">
                <a:lumMod val="7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299E1DCF-DE70-417C-A459-B490BF9023E9}"/>
              </a:ext>
            </a:extLst>
          </p:cNvPr>
          <p:cNvSpPr/>
          <p:nvPr userDrawn="1"/>
        </p:nvSpPr>
        <p:spPr>
          <a:xfrm>
            <a:off x="1132629" y="2088405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9D478C-E6AF-425C-A91F-5BD3FA4044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3420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85DE1BF3-FCF1-4997-89AE-A99FC2F157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6211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21C7818B-0D9F-4209-83E1-64D8D2A52C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9002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895D2EAA-C4D3-46F2-AA9F-33AEBAAF1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31792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96894346-6D81-4D43-BCFB-C978807673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629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9EDDB8-9402-441F-A3B7-E6A4F8C97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2629" y="2310293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263719C-0EDB-4328-BFBE-33D1173681ED}"/>
              </a:ext>
            </a:extLst>
          </p:cNvPr>
          <p:cNvSpPr/>
          <p:nvPr userDrawn="1"/>
        </p:nvSpPr>
        <p:spPr>
          <a:xfrm>
            <a:off x="3435420" y="2088213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0" name="Textplatzhalter 13">
            <a:extLst>
              <a:ext uri="{FF2B5EF4-FFF2-40B4-BE49-F238E27FC236}">
                <a16:creationId xmlns:a16="http://schemas.microsoft.com/office/drawing/2014/main" id="{CB53C93C-4F05-427F-8D25-E63AC0053B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5420" y="2310101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866B096-36E2-4911-B73C-51449869E6B0}"/>
              </a:ext>
            </a:extLst>
          </p:cNvPr>
          <p:cNvSpPr/>
          <p:nvPr userDrawn="1"/>
        </p:nvSpPr>
        <p:spPr>
          <a:xfrm>
            <a:off x="5738211" y="2088601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2" name="Textplatzhalter 13">
            <a:extLst>
              <a:ext uri="{FF2B5EF4-FFF2-40B4-BE49-F238E27FC236}">
                <a16:creationId xmlns:a16="http://schemas.microsoft.com/office/drawing/2014/main" id="{04A5D8F4-BD20-4723-843C-44D6DD05DD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8211" y="2310489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83E725D-C4E2-4F8F-8F3C-FAC0E0C9D594}"/>
              </a:ext>
            </a:extLst>
          </p:cNvPr>
          <p:cNvSpPr/>
          <p:nvPr userDrawn="1"/>
        </p:nvSpPr>
        <p:spPr>
          <a:xfrm>
            <a:off x="8041002" y="2088601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4" name="Textplatzhalter 13">
            <a:extLst>
              <a:ext uri="{FF2B5EF4-FFF2-40B4-BE49-F238E27FC236}">
                <a16:creationId xmlns:a16="http://schemas.microsoft.com/office/drawing/2014/main" id="{1D00326A-E70B-4B9C-8A02-3C33BF1B3C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1002" y="2310489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B6A26DD-8624-4A8E-BEEB-80FB033C4859}"/>
              </a:ext>
            </a:extLst>
          </p:cNvPr>
          <p:cNvSpPr/>
          <p:nvPr userDrawn="1"/>
        </p:nvSpPr>
        <p:spPr>
          <a:xfrm>
            <a:off x="10343792" y="2084735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6" name="Textplatzhalter 13">
            <a:extLst>
              <a:ext uri="{FF2B5EF4-FFF2-40B4-BE49-F238E27FC236}">
                <a16:creationId xmlns:a16="http://schemas.microsoft.com/office/drawing/2014/main" id="{ACA04499-6467-42E6-9628-275B1CFB58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3792" y="2306623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7140E51-DD0B-4732-975E-2CA2B0F8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F3368B04-D130-495E-B298-74B23EFC4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E7ECB06C-FDB7-496A-B13B-F7174ECF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01ACACAA-B31A-4174-967F-F9BF5CD22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9B673C6F-65E3-48FB-BB5B-A1AB77595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F2BD96-D362-42FB-8378-3EA598C664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942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9113379A-04F6-4F9B-931B-410331E466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22733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46BED37A-64CF-4965-A425-66ABF49EC5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5524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EDBFEBCF-EB35-4BB7-8DD2-C668A21D95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28315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3EB60C92-F5BF-4DB3-A9CE-D4B919AC75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31105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3994837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llen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01C0B67-6E31-4253-88CA-D3F72379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Quellenverzeichnis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061C7CD-95A5-496C-BE3D-5D2EDFA9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2422CEB-7BBF-4F99-A032-A598EE09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08EEE9-D086-4D25-8F10-3DB90135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358C462-7B19-498A-8DFD-AF82F7FEE7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545878"/>
            <a:ext cx="11160000" cy="4701600"/>
          </a:xfrm>
        </p:spPr>
        <p:txBody>
          <a:bodyPr numCol="1" spcCol="396000"/>
          <a:lstStyle>
            <a:lvl1pPr marL="357188" indent="-357188">
              <a:spcAft>
                <a:spcPts val="600"/>
              </a:spcAft>
              <a:buFont typeface="+mj-lt"/>
              <a:buAutoNum type="arabicPeriod"/>
              <a:defRPr/>
            </a:lvl1pPr>
            <a:lvl2pPr marL="717550" indent="-360363">
              <a:spcAft>
                <a:spcPts val="600"/>
              </a:spcAft>
              <a:buFont typeface="+mj-lt"/>
              <a:buAutoNum type="arabicPeriod"/>
              <a:defRPr/>
            </a:lvl2pPr>
            <a:lvl3pPr marL="357188" indent="-357188">
              <a:spcAft>
                <a:spcPts val="600"/>
              </a:spcAft>
              <a:buFont typeface="+mj-lt"/>
              <a:buAutoNum type="arabicPeriod"/>
              <a:defRPr/>
            </a:lvl3pPr>
            <a:lvl4pPr marL="717550" indent="-360363">
              <a:spcAft>
                <a:spcPts val="600"/>
              </a:spcAft>
              <a:buFont typeface="+mj-lt"/>
              <a:buAutoNum type="arabicPeriod"/>
              <a:defRPr/>
            </a:lvl4pPr>
            <a:lvl5pPr marL="717550" indent="-360363">
              <a:spcAft>
                <a:spcPts val="600"/>
              </a:spcAft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0"/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979BF985-08E6-46FF-B21B-678290C0B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437941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F7207DD9-A701-4C98-A3C0-027FE95D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75"/>
            <a:ext cx="7120128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CFE2D5C-7629-4472-B1D6-966BA90C4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4669214"/>
            <a:ext cx="5578800" cy="1223681"/>
          </a:xfrm>
        </p:spPr>
        <p:txBody>
          <a:bodyPr anchor="t" anchorCtr="0">
            <a:noAutofit/>
          </a:bodyPr>
          <a:lstStyle>
            <a:lvl1pPr>
              <a:lnSpc>
                <a:spcPts val="2200"/>
              </a:lnSpc>
              <a:defRPr sz="2000" cap="none" baseline="0"/>
            </a:lvl1pPr>
          </a:lstStyle>
          <a:p>
            <a:r>
              <a:rPr lang="de-DE" dirty="0"/>
              <a:t>Untertitel bearbeiten</a:t>
            </a:r>
            <a:br>
              <a:rPr lang="de-DE" dirty="0"/>
            </a:br>
            <a:r>
              <a:rPr lang="de-DE" dirty="0"/>
              <a:t>4-zeilig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C116567-3BDC-4DE9-876C-86BB0EB10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3437651"/>
            <a:ext cx="5578800" cy="1223682"/>
          </a:xfrm>
        </p:spPr>
        <p:txBody>
          <a:bodyPr anchor="b" anchorCtr="0">
            <a:noAutofit/>
          </a:bodyPr>
          <a:lstStyle>
            <a:lvl1pPr marL="0" indent="0">
              <a:lnSpc>
                <a:spcPts val="3000"/>
              </a:lnSpc>
              <a:buNone/>
              <a:defRPr sz="2800" cap="all" spc="50" baseline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E025891-DCCE-43E4-9926-DF808D516D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962478"/>
            <a:ext cx="5578787" cy="2880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Autor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880C888-455D-4E3E-99F4-BB13627DA3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6262577"/>
            <a:ext cx="5578787" cy="288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XX.XX.XXXX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876345E-C15F-4046-9105-A017DABD01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64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432BA5D1-9450-48DC-9916-3429D3DF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75"/>
            <a:ext cx="7120128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CFE2D5C-7629-4472-B1D6-966BA90C4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4669214"/>
            <a:ext cx="5578800" cy="1223681"/>
          </a:xfrm>
        </p:spPr>
        <p:txBody>
          <a:bodyPr anchor="t" anchorCtr="0">
            <a:noAutofit/>
          </a:bodyPr>
          <a:lstStyle>
            <a:lvl1pPr>
              <a:lnSpc>
                <a:spcPts val="2000"/>
              </a:lnSpc>
              <a:defRPr sz="1800" cap="none" baseline="0"/>
            </a:lvl1pPr>
          </a:lstStyle>
          <a:p>
            <a:r>
              <a:rPr lang="de-DE" dirty="0"/>
              <a:t>Untertitel bearbeiten</a:t>
            </a:r>
            <a:br>
              <a:rPr lang="de-DE" dirty="0"/>
            </a:br>
            <a:r>
              <a:rPr lang="de-DE" dirty="0"/>
              <a:t>4-zeilig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C116567-3BDC-4DE9-876C-86BB0EB10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3437651"/>
            <a:ext cx="5578800" cy="1223682"/>
          </a:xfrm>
        </p:spPr>
        <p:txBody>
          <a:bodyPr anchor="b" anchorCtr="0">
            <a:noAutofit/>
          </a:bodyPr>
          <a:lstStyle>
            <a:lvl1pPr marL="0" indent="0">
              <a:lnSpc>
                <a:spcPts val="3000"/>
              </a:lnSpc>
              <a:buNone/>
              <a:defRPr sz="2800" cap="none" spc="50" baseline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E025891-DCCE-43E4-9926-DF808D516D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962478"/>
            <a:ext cx="5578787" cy="2880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Autor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880C888-455D-4E3E-99F4-BB13627DA3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6262577"/>
            <a:ext cx="5578787" cy="288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XX.XX.XXXX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3E64DAA-39EA-4DD0-B569-DB88CA5B0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00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-grau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43050"/>
            <a:ext cx="11160125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6" y="2368550"/>
            <a:ext cx="1115886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613C14-3C53-4B91-B1BF-A9E753548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93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-gra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43050"/>
            <a:ext cx="11160125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6" y="2368550"/>
            <a:ext cx="1115886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613C14-3C53-4B91-B1BF-A9E753548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05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seite-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B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43050"/>
            <a:ext cx="11160125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6" y="2368550"/>
            <a:ext cx="1115886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613C14-3C53-4B91-B1BF-A9E753548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2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nseite-wei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EA6CD78-1EA3-4FCC-8D24-29C836BB2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62" y="875"/>
            <a:ext cx="7113804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176359"/>
            <a:ext cx="5580062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Trennseite Titel bearbeiten 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356" y="4001859"/>
            <a:ext cx="557943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C2789E27-8065-40B1-9774-88383D945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F33DC90-EBA2-40FB-9F20-42E59D122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0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seite-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B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43050"/>
            <a:ext cx="11160125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6" y="2368550"/>
            <a:ext cx="1115886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613C14-3C53-4B91-B1BF-A9E753548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23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nseite-wei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77D34ED-4B66-4C0E-8E19-C9F5DA313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75"/>
            <a:ext cx="7120128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786" y="3176359"/>
            <a:ext cx="5580000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Trennseite Titel bearbeiten 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786" y="4001859"/>
            <a:ext cx="558000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9BADEC-AB5F-4F89-AFC0-770A06D5E1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9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CAEC29CA-46A2-41D1-9C9C-EA01952AA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9018" y="2772344"/>
            <a:ext cx="7200000" cy="1800000"/>
          </a:xfrm>
        </p:spPr>
        <p:txBody>
          <a:bodyPr>
            <a:noAutofit/>
          </a:bodyPr>
          <a:lstStyle>
            <a:lvl1pPr algn="ctr">
              <a:lnSpc>
                <a:spcPts val="3250"/>
              </a:lnSpc>
              <a:defRPr sz="3000" i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» Zitat bearbeiten</a:t>
            </a:r>
            <a:br>
              <a:rPr lang="de-DE" dirty="0"/>
            </a:br>
            <a:r>
              <a:rPr lang="de-DE" dirty="0"/>
              <a:t>3-zeilig</a:t>
            </a:r>
            <a:r>
              <a:rPr lang="de-DE" sz="3200" dirty="0"/>
              <a:t> «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E5E4931-DE22-42EC-BCD2-A2A8ECDCEF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7418" y="4584100"/>
            <a:ext cx="4611600" cy="256258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ts val="1850"/>
              </a:lnSpc>
              <a:buNone/>
              <a:defRPr sz="14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Autor, Quellenangaben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CA75503D-763E-4D8A-A72F-92334985D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C1193400-F2E5-45F6-9026-666FD1CD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A75A5F41-B81D-497A-A566-E2965459B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B0B765-D102-4AE2-B2AD-0F8639CB4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1598CE5-5CA2-425D-B930-C2B81565DD87}"/>
              </a:ext>
            </a:extLst>
          </p:cNvPr>
          <p:cNvSpPr txBox="1"/>
          <p:nvPr userDrawn="1"/>
        </p:nvSpPr>
        <p:spPr>
          <a:xfrm>
            <a:off x="515939" y="404813"/>
            <a:ext cx="7128000" cy="794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-DE" sz="2600" cap="all" spc="10" baseline="0" dirty="0">
                <a:latin typeface="+mj-lt"/>
              </a:rPr>
              <a:t>Danke für Ihre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D5FA6-4336-4DC4-8F40-747BEFEC2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1549975"/>
            <a:ext cx="3520800" cy="4701600"/>
          </a:xfrm>
        </p:spPr>
        <p:txBody>
          <a:bodyPr lIns="0"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F9A494-A315-4FE4-BCD0-2263EEFABD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8885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880A0F-9506-40D1-86A9-D1CFEECCED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71176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C227D059-C149-41D1-8D72-DDCEE496CD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71176" y="3710872"/>
            <a:ext cx="2304000" cy="2540702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1AE9B0B1-145B-4598-A92C-B0D98A540C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8885" y="3710871"/>
            <a:ext cx="2304000" cy="2540703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C2441D33-5041-4224-B19D-DD47A0594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5031" y="3710870"/>
            <a:ext cx="2304000" cy="2540703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240E2EF7-08A3-4E1A-943A-32BA99F859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25031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A9DBB5F-B84E-4A6D-81F4-2DF139E50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9586686-0557-4E71-8A9A-DC86531ED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5500D1F4-4A75-4C5E-A1B4-3CF498E85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64E42D8-13E1-47C9-99BA-7CD172052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792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1598CE5-5CA2-425D-B930-C2B81565DD87}"/>
              </a:ext>
            </a:extLst>
          </p:cNvPr>
          <p:cNvSpPr txBox="1"/>
          <p:nvPr userDrawn="1"/>
        </p:nvSpPr>
        <p:spPr>
          <a:xfrm>
            <a:off x="515939" y="404813"/>
            <a:ext cx="7128000" cy="794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-DE" sz="2600" cap="all" spc="10" baseline="0" dirty="0">
                <a:latin typeface="+mj-lt"/>
              </a:rPr>
              <a:t>Danke für Ihre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D5FA6-4336-4DC4-8F40-747BEFEC2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1549974"/>
            <a:ext cx="3520800" cy="4701600"/>
          </a:xfrm>
        </p:spPr>
        <p:txBody>
          <a:bodyPr lIns="0"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F9A494-A315-4FE4-BCD0-2263EEFABDD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278886" y="1549974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880A0F-9506-40D1-86A9-D1CFEECCED4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8707" y="1549974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C227D059-C149-41D1-8D72-DDCEE496CD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67000" y="1549974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1AE9B0B1-145B-4598-A92C-B0D98A540C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7179" y="2581997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C2441D33-5041-4224-B19D-DD47A0594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7177" y="1549974"/>
            <a:ext cx="2340000" cy="792000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240E2EF7-08A3-4E1A-943A-32BA99F8599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83889" y="258199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A9DBB5F-B84E-4A6D-81F4-2DF139E50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9586686-0557-4E71-8A9A-DC86531ED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5500D1F4-4A75-4C5E-A1B4-3CF498E85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64E42D8-13E1-47C9-99BA-7CD172052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DC6E4FDB-7A09-4701-8FB5-1FC4D7D24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67000" y="2581997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29" name="Bildplatzhalter 8">
            <a:extLst>
              <a:ext uri="{FF2B5EF4-FFF2-40B4-BE49-F238E27FC236}">
                <a16:creationId xmlns:a16="http://schemas.microsoft.com/office/drawing/2014/main" id="{C22102B4-9BDB-4253-B940-2A5F5E4AF2D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118707" y="258199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3C25F7C3-5B78-4112-91DC-29AD3A69CE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7179" y="3621607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35" name="Bildplatzhalter 8">
            <a:extLst>
              <a:ext uri="{FF2B5EF4-FFF2-40B4-BE49-F238E27FC236}">
                <a16:creationId xmlns:a16="http://schemas.microsoft.com/office/drawing/2014/main" id="{ABEDFD04-511A-4CE6-BB2D-0AF176480515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83889" y="362160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12A33857-16EE-4D6F-B0B4-B1BF44AFC4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67000" y="3621607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37" name="Bildplatzhalter 8">
            <a:extLst>
              <a:ext uri="{FF2B5EF4-FFF2-40B4-BE49-F238E27FC236}">
                <a16:creationId xmlns:a16="http://schemas.microsoft.com/office/drawing/2014/main" id="{625E4A44-EAF1-41A3-BC96-80D5A05B95B2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8118707" y="362160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2" name="Textplatzhalter 15">
            <a:extLst>
              <a:ext uri="{FF2B5EF4-FFF2-40B4-BE49-F238E27FC236}">
                <a16:creationId xmlns:a16="http://schemas.microsoft.com/office/drawing/2014/main" id="{04B84BEB-A619-42BC-A27E-8667964AF2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7179" y="4665379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43" name="Bildplatzhalter 8">
            <a:extLst>
              <a:ext uri="{FF2B5EF4-FFF2-40B4-BE49-F238E27FC236}">
                <a16:creationId xmlns:a16="http://schemas.microsoft.com/office/drawing/2014/main" id="{D024AF34-8AC6-40B6-B3AA-8436541EA95A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4283889" y="4665379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4" name="Textplatzhalter 15">
            <a:extLst>
              <a:ext uri="{FF2B5EF4-FFF2-40B4-BE49-F238E27FC236}">
                <a16:creationId xmlns:a16="http://schemas.microsoft.com/office/drawing/2014/main" id="{EFCFD64E-14A2-4A2A-B863-7A31BC93F7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67000" y="4665379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45" name="Bildplatzhalter 8">
            <a:extLst>
              <a:ext uri="{FF2B5EF4-FFF2-40B4-BE49-F238E27FC236}">
                <a16:creationId xmlns:a16="http://schemas.microsoft.com/office/drawing/2014/main" id="{E1E01D98-017C-4214-A8AD-9EFD6FB7215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118707" y="4665379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333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5878"/>
            <a:ext cx="11160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01C0B67-6E31-4253-88CA-D3F72379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4FFAACE-9C1E-47CC-ABA0-8661E4CEE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061C7CD-95A5-496C-BE3D-5D2EDFA9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2422CEB-7BBF-4F99-A032-A598EE09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08EEE9-D086-4D25-8F10-3DB90135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849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45878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9627" y="1549053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A48E499-6068-4422-94A9-AAED4782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A1516C4B-CFD3-47B9-A2B6-EF96BD0190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76C055DD-5115-4C57-92C8-8AF3710BE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DC23044E-00DB-4428-B024-00F6F2781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238180AD-3BB3-40E1-A4DF-04A1350D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546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45878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1549053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1549053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1500C03-A0E3-4042-BC38-7E1B0340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5514AD9-DEEC-48B8-9761-6045BF725F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EA9D56E-8A15-4506-B5D0-55369B83D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18913C0-EE03-43AF-9FF5-D2AB73A7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EC591D3-2FB6-4935-A606-DF9410D66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344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-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369CB54-0434-43D4-AFA3-F3A891CCF1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97" y="-1"/>
            <a:ext cx="5891639" cy="6858001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4565" y="6459053"/>
            <a:ext cx="495517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4565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78824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-spaltig mit 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D9BA6D5-4B45-47C1-A9DE-E6C58CA1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939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B4698-1C5D-47B2-883E-2C5D2DA7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6ABA3F7-B13C-4341-B58A-3A0679723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6" name="Bildplatzhalter 9">
            <a:extLst>
              <a:ext uri="{FF2B5EF4-FFF2-40B4-BE49-F238E27FC236}">
                <a16:creationId xmlns:a16="http://schemas.microsoft.com/office/drawing/2014/main" id="{684E57B4-5F34-4F99-A90C-227226A78D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628" y="1549053"/>
            <a:ext cx="5891639" cy="2250000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695ADE14-CF2B-43BA-BD1F-0A542A32F8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9628" y="4001575"/>
            <a:ext cx="5891639" cy="2250000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852070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-spaltig mit 1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369CB54-0434-43D4-AFA3-F3A891CCF1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92000" y="1549053"/>
            <a:ext cx="3600000" cy="4702522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D9BA6D5-4B45-47C1-A9DE-E6C58CA1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939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B4698-1C5D-47B2-883E-2C5D2DA7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6ABA3F7-B13C-4341-B58A-3A0679723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</p:spTree>
    <p:extLst>
      <p:ext uri="{BB962C8B-B14F-4D97-AF65-F5344CB8AC3E}">
        <p14:creationId xmlns:p14="http://schemas.microsoft.com/office/powerpoint/2010/main" val="128300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nseite-wei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EA6CD78-1EA3-4FCC-8D24-29C836BB2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2" y="875"/>
            <a:ext cx="7113804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176359"/>
            <a:ext cx="5580062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Trennseite Titel bearbeiten 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356" y="4001859"/>
            <a:ext cx="557943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C2789E27-8065-40B1-9774-88383D945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F33DC90-EBA2-40FB-9F20-42E59D122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8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l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8C1A5D4-A06D-41CB-8FC2-E43AD796C3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49975"/>
            <a:ext cx="12192000" cy="4701600"/>
          </a:xfrm>
        </p:spPr>
        <p:txBody>
          <a:bodyPr lIns="3600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9D4193F-7DED-4766-95F6-4D9F6E96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F5BB022-1F69-4EEB-9183-8ABB38ADE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2F4D6B1-8AC0-42AD-B752-556BA0922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1200DDB-6A9B-44D6-A8DC-293A99656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8739CAE-CB1F-44AD-942C-6AC963507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3149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8C1A5D4-A06D-41CB-8FC2-E43AD796C3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</p:spPr>
        <p:txBody>
          <a:bodyPr lIns="3600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9D4193F-7DED-4766-95F6-4D9F6E96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F5BB022-1F69-4EEB-9183-8ABB38ADE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</p:spTree>
    <p:extLst>
      <p:ext uri="{BB962C8B-B14F-4D97-AF65-F5344CB8AC3E}">
        <p14:creationId xmlns:p14="http://schemas.microsoft.com/office/powerpoint/2010/main" val="3870174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352122A-4CAF-43EE-AAE4-B9E45923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032CD10-77A4-4A5E-8802-696EB7163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03D086D-EE74-4584-9525-D08BABA30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F2CB227-90D4-4EDE-BF61-9456ECD01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</a:t>
            </a:r>
            <a:r>
              <a:rPr lang="de-DE" dirty="0" err="1"/>
              <a:t>Rheinmain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8AEE595-5817-4595-8E3E-C723C432B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7481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rei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3"/>
            <a:ext cx="11160125" cy="337198"/>
            <a:chOff x="446089" y="1670049"/>
            <a:chExt cx="8686799" cy="457201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46089" y="1670050"/>
              <a:ext cx="2743895" cy="457200"/>
            </a:xfrm>
            <a:prstGeom prst="homePlate">
              <a:avLst>
                <a:gd name="adj" fmla="val 19790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444956" y="1670049"/>
              <a:ext cx="268850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388433" y="1670050"/>
              <a:ext cx="2744455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345732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60513" y="1547412"/>
            <a:ext cx="3462118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50200" y="1547412"/>
            <a:ext cx="35258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759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rei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3"/>
            <a:ext cx="11160125" cy="337198"/>
            <a:chOff x="446089" y="1670049"/>
            <a:chExt cx="8686799" cy="457201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46089" y="1670050"/>
              <a:ext cx="2743895" cy="457200"/>
            </a:xfrm>
            <a:prstGeom prst="homePlate">
              <a:avLst>
                <a:gd name="adj" fmla="val 19790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444956" y="1670049"/>
              <a:ext cx="2688504" cy="457200"/>
            </a:xfrm>
            <a:prstGeom prst="chevron">
              <a:avLst>
                <a:gd name="adj" fmla="val 20161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388433" y="1670050"/>
              <a:ext cx="2744455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345732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60513" y="1547412"/>
            <a:ext cx="3462118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50200" y="1547412"/>
            <a:ext cx="35258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2149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rei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7027"/>
            <a:ext cx="11160125" cy="337198"/>
            <a:chOff x="446089" y="1670049"/>
            <a:chExt cx="8686799" cy="457201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46089" y="1670050"/>
              <a:ext cx="2743895" cy="457200"/>
            </a:xfrm>
            <a:prstGeom prst="homePlate">
              <a:avLst>
                <a:gd name="adj" fmla="val 19790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444956" y="1670049"/>
              <a:ext cx="268850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388433" y="1670050"/>
              <a:ext cx="2744455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345732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60513" y="1547412"/>
            <a:ext cx="3462118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50200" y="1547412"/>
            <a:ext cx="35258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1212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rei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3"/>
            <a:ext cx="11160125" cy="337198"/>
            <a:chOff x="446089" y="1670049"/>
            <a:chExt cx="8686799" cy="457201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46089" y="1670050"/>
              <a:ext cx="2743895" cy="457200"/>
            </a:xfrm>
            <a:prstGeom prst="homePlate">
              <a:avLst>
                <a:gd name="adj" fmla="val 19790"/>
              </a:avLst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444956" y="1670049"/>
              <a:ext cx="268850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388433" y="1670050"/>
              <a:ext cx="2744455" cy="457200"/>
            </a:xfrm>
            <a:prstGeom prst="chevron">
              <a:avLst>
                <a:gd name="adj" fmla="val 20827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345732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60513" y="1547412"/>
            <a:ext cx="3462118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50200" y="1547412"/>
            <a:ext cx="35258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392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rei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AutoShape 21">
            <a:extLst>
              <a:ext uri="{FF2B5EF4-FFF2-40B4-BE49-F238E27FC236}">
                <a16:creationId xmlns:a16="http://schemas.microsoft.com/office/drawing/2014/main" id="{1A4D320F-88C4-46E6-A63C-84E38BD1117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15938" y="1546895"/>
            <a:ext cx="5165747" cy="331404"/>
          </a:xfrm>
          <a:prstGeom prst="homePlate">
            <a:avLst>
              <a:gd name="adj" fmla="val 19790"/>
            </a:avLst>
          </a:prstGeom>
          <a:solidFill>
            <a:schemeClr val="bg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54000" bIns="54000" anchor="ctr"/>
          <a:lstStyle/>
          <a:p>
            <a:pPr algn="ctr"/>
            <a:endParaRPr lang="de-DE" altLang="de-DE" b="1" dirty="0">
              <a:solidFill>
                <a:schemeClr val="bg1"/>
              </a:solidFill>
            </a:endParaRPr>
          </a:p>
        </p:txBody>
      </p:sp>
      <p:sp>
        <p:nvSpPr>
          <p:cNvPr id="19" name="AutoShape 23">
            <a:extLst>
              <a:ext uri="{FF2B5EF4-FFF2-40B4-BE49-F238E27FC236}">
                <a16:creationId xmlns:a16="http://schemas.microsoft.com/office/drawing/2014/main" id="{CF5FAD88-B2A8-438D-976C-A15F2607D33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430297" y="1529737"/>
            <a:ext cx="5165747" cy="348561"/>
          </a:xfrm>
          <a:prstGeom prst="chevron">
            <a:avLst>
              <a:gd name="adj" fmla="val 20161"/>
            </a:avLst>
          </a:prstGeom>
          <a:solidFill>
            <a:schemeClr val="bg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98000" tIns="54000" bIns="54000" anchor="ctr"/>
          <a:lstStyle/>
          <a:p>
            <a:pPr algn="ctr"/>
            <a:endParaRPr lang="de-DE" altLang="de-DE" b="1" dirty="0">
              <a:solidFill>
                <a:schemeClr val="bg1"/>
              </a:solidFill>
            </a:endParaRP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515938" y="1547412"/>
            <a:ext cx="345732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7167716" y="1515958"/>
            <a:ext cx="3887466" cy="348561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9821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ier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97000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76293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2"/>
            <a:ext cx="11160125" cy="337197"/>
            <a:chOff x="446089" y="1670050"/>
            <a:chExt cx="8686799" cy="457200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46089" y="1670050"/>
              <a:ext cx="2003546" cy="457200"/>
            </a:xfrm>
            <a:prstGeom prst="homePlate">
              <a:avLst>
                <a:gd name="adj" fmla="val 19790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678459" y="1670050"/>
              <a:ext cx="199761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7125401" y="1670050"/>
              <a:ext cx="2007487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2574000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3913" y="1547412"/>
            <a:ext cx="2566380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97000" y="1547412"/>
            <a:ext cx="25790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2B3231CF-A2BC-46F9-A383-48ABF17B8D6E}"/>
              </a:ext>
            </a:extLst>
          </p:cNvPr>
          <p:cNvSpPr>
            <a:spLocks noGrp="1"/>
          </p:cNvSpPr>
          <p:nvPr>
            <p:ph idx="52"/>
          </p:nvPr>
        </p:nvSpPr>
        <p:spPr>
          <a:xfrm>
            <a:off x="6236647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AutoShape 23">
            <a:extLst>
              <a:ext uri="{FF2B5EF4-FFF2-40B4-BE49-F238E27FC236}">
                <a16:creationId xmlns:a16="http://schemas.microsoft.com/office/drawing/2014/main" id="{47D1C950-82F3-4626-8979-8A094BEDD666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6231584" y="1546756"/>
            <a:ext cx="2579063" cy="337197"/>
          </a:xfrm>
          <a:prstGeom prst="chevron">
            <a:avLst>
              <a:gd name="adj" fmla="val 20161"/>
            </a:avLst>
          </a:prstGeom>
          <a:solidFill>
            <a:schemeClr val="bg2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98000" tIns="54000" bIns="54000" anchor="ctr"/>
          <a:lstStyle/>
          <a:p>
            <a:pPr algn="ctr"/>
            <a:endParaRPr lang="de-DE" altLang="de-DE" b="1" dirty="0">
              <a:solidFill>
                <a:schemeClr val="bg1"/>
              </a:solidFill>
            </a:endParaRP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6CE19CC6-95BA-4699-946D-BAB3E056F65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31584" y="1552771"/>
            <a:ext cx="257906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</p:spTree>
    <p:extLst>
      <p:ext uri="{BB962C8B-B14F-4D97-AF65-F5344CB8AC3E}">
        <p14:creationId xmlns:p14="http://schemas.microsoft.com/office/powerpoint/2010/main" val="40021373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693A199-1CBD-495E-9E6D-DC37DD530416}"/>
              </a:ext>
            </a:extLst>
          </p:cNvPr>
          <p:cNvCxnSpPr>
            <a:cxnSpLocks/>
          </p:cNvCxnSpPr>
          <p:nvPr userDrawn="1"/>
        </p:nvCxnSpPr>
        <p:spPr>
          <a:xfrm>
            <a:off x="534975" y="2448601"/>
            <a:ext cx="11124000" cy="0"/>
          </a:xfrm>
          <a:prstGeom prst="line">
            <a:avLst/>
          </a:prstGeom>
          <a:ln w="57150" cap="rnd">
            <a:solidFill>
              <a:schemeClr val="bg2">
                <a:lumMod val="7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299E1DCF-DE70-417C-A459-B490BF9023E9}"/>
              </a:ext>
            </a:extLst>
          </p:cNvPr>
          <p:cNvSpPr/>
          <p:nvPr userDrawn="1"/>
        </p:nvSpPr>
        <p:spPr>
          <a:xfrm>
            <a:off x="1132629" y="2088405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9D478C-E6AF-425C-A91F-5BD3FA4044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3420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85DE1BF3-FCF1-4997-89AE-A99FC2F157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6211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21C7818B-0D9F-4209-83E1-64D8D2A52C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9002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895D2EAA-C4D3-46F2-AA9F-33AEBAAF1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31792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96894346-6D81-4D43-BCFB-C978807673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629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9EDDB8-9402-441F-A3B7-E6A4F8C97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2629" y="2310293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263719C-0EDB-4328-BFBE-33D1173681ED}"/>
              </a:ext>
            </a:extLst>
          </p:cNvPr>
          <p:cNvSpPr/>
          <p:nvPr userDrawn="1"/>
        </p:nvSpPr>
        <p:spPr>
          <a:xfrm>
            <a:off x="3435420" y="2088213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0" name="Textplatzhalter 13">
            <a:extLst>
              <a:ext uri="{FF2B5EF4-FFF2-40B4-BE49-F238E27FC236}">
                <a16:creationId xmlns:a16="http://schemas.microsoft.com/office/drawing/2014/main" id="{CB53C93C-4F05-427F-8D25-E63AC0053B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5420" y="2310101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866B096-36E2-4911-B73C-51449869E6B0}"/>
              </a:ext>
            </a:extLst>
          </p:cNvPr>
          <p:cNvSpPr/>
          <p:nvPr userDrawn="1"/>
        </p:nvSpPr>
        <p:spPr>
          <a:xfrm>
            <a:off x="5738211" y="2088601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2" name="Textplatzhalter 13">
            <a:extLst>
              <a:ext uri="{FF2B5EF4-FFF2-40B4-BE49-F238E27FC236}">
                <a16:creationId xmlns:a16="http://schemas.microsoft.com/office/drawing/2014/main" id="{04A5D8F4-BD20-4723-843C-44D6DD05DD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8211" y="2310489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83E725D-C4E2-4F8F-8F3C-FAC0E0C9D594}"/>
              </a:ext>
            </a:extLst>
          </p:cNvPr>
          <p:cNvSpPr/>
          <p:nvPr userDrawn="1"/>
        </p:nvSpPr>
        <p:spPr>
          <a:xfrm>
            <a:off x="8041002" y="2088601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4" name="Textplatzhalter 13">
            <a:extLst>
              <a:ext uri="{FF2B5EF4-FFF2-40B4-BE49-F238E27FC236}">
                <a16:creationId xmlns:a16="http://schemas.microsoft.com/office/drawing/2014/main" id="{1D00326A-E70B-4B9C-8A02-3C33BF1B3C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1002" y="2310489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B6A26DD-8624-4A8E-BEEB-80FB033C4859}"/>
              </a:ext>
            </a:extLst>
          </p:cNvPr>
          <p:cNvSpPr/>
          <p:nvPr userDrawn="1"/>
        </p:nvSpPr>
        <p:spPr>
          <a:xfrm>
            <a:off x="10343792" y="2084735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6" name="Textplatzhalter 13">
            <a:extLst>
              <a:ext uri="{FF2B5EF4-FFF2-40B4-BE49-F238E27FC236}">
                <a16:creationId xmlns:a16="http://schemas.microsoft.com/office/drawing/2014/main" id="{ACA04499-6467-42E6-9628-275B1CFB58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3792" y="2306623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7140E51-DD0B-4732-975E-2CA2B0F8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F3368B04-D130-495E-B298-74B23EFC4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E7ECB06C-FDB7-496A-B13B-F7174ECF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01ACACAA-B31A-4174-967F-F9BF5CD22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9B673C6F-65E3-48FB-BB5B-A1AB77595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F2BD96-D362-42FB-8378-3EA598C664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942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9113379A-04F6-4F9B-931B-410331E466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22733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46BED37A-64CF-4965-A425-66ABF49EC5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5524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EDBFEBCF-EB35-4BB7-8DD2-C668A21D95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28315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3EB60C92-F5BF-4DB3-A9CE-D4B919AC75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31105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35618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nseite-wei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77D34ED-4B66-4C0E-8E19-C9F5DA313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75"/>
            <a:ext cx="7120128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786" y="3176359"/>
            <a:ext cx="5580000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Trennseite Titel bearbeiten 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786" y="4001859"/>
            <a:ext cx="558000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9BADEC-AB5F-4F89-AFC0-770A06D5E1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50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llen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01C0B67-6E31-4253-88CA-D3F72379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Quellenverzeichnis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061C7CD-95A5-496C-BE3D-5D2EDFA9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2422CEB-7BBF-4F99-A032-A598EE09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08EEE9-D086-4D25-8F10-3DB90135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358C462-7B19-498A-8DFD-AF82F7FEE7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545878"/>
            <a:ext cx="11160000" cy="4701600"/>
          </a:xfrm>
        </p:spPr>
        <p:txBody>
          <a:bodyPr numCol="1" spcCol="396000"/>
          <a:lstStyle>
            <a:lvl1pPr marL="357188" indent="-357188">
              <a:spcAft>
                <a:spcPts val="600"/>
              </a:spcAft>
              <a:buFont typeface="+mj-lt"/>
              <a:buAutoNum type="arabicPeriod"/>
              <a:defRPr/>
            </a:lvl1pPr>
            <a:lvl2pPr marL="717550" indent="-360363">
              <a:spcAft>
                <a:spcPts val="600"/>
              </a:spcAft>
              <a:buFont typeface="+mj-lt"/>
              <a:buAutoNum type="arabicPeriod"/>
              <a:defRPr/>
            </a:lvl2pPr>
            <a:lvl3pPr marL="357188" indent="-357188">
              <a:spcAft>
                <a:spcPts val="600"/>
              </a:spcAft>
              <a:buFont typeface="+mj-lt"/>
              <a:buAutoNum type="arabicPeriod"/>
              <a:defRPr/>
            </a:lvl3pPr>
            <a:lvl4pPr marL="717550" indent="-360363">
              <a:spcAft>
                <a:spcPts val="600"/>
              </a:spcAft>
              <a:buFont typeface="+mj-lt"/>
              <a:buAutoNum type="arabicPeriod"/>
              <a:defRPr/>
            </a:lvl4pPr>
            <a:lvl5pPr marL="717550" indent="-360363">
              <a:spcAft>
                <a:spcPts val="600"/>
              </a:spcAft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0"/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979BF985-08E6-46FF-B21B-678290C0B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3673009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seite-gra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43050"/>
            <a:ext cx="11160125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6" y="2368550"/>
            <a:ext cx="1115886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613C14-3C53-4B91-B1BF-A9E753548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364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0BDE12AC-9B51-4693-A58A-F4F644A6F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3866" r="-1"/>
          <a:stretch/>
        </p:blipFill>
        <p:spPr>
          <a:xfrm>
            <a:off x="0" y="-145"/>
            <a:ext cx="81772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CFE2D5C-7629-4472-B1D6-966BA90C4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4669216"/>
            <a:ext cx="5578800" cy="1223681"/>
          </a:xfrm>
        </p:spPr>
        <p:txBody>
          <a:bodyPr anchor="t" anchorCtr="0">
            <a:noAutofit/>
          </a:bodyPr>
          <a:lstStyle>
            <a:lvl1pPr>
              <a:lnSpc>
                <a:spcPts val="2000"/>
              </a:lnSpc>
              <a:defRPr sz="1800" cap="none" baseline="0"/>
            </a:lvl1pPr>
          </a:lstStyle>
          <a:p>
            <a:r>
              <a:rPr lang="de-DE" dirty="0"/>
              <a:t>Untertitel bearbeiten</a:t>
            </a:r>
            <a:br>
              <a:rPr lang="de-DE" dirty="0"/>
            </a:br>
            <a:r>
              <a:rPr lang="de-DE" dirty="0"/>
              <a:t>4-zeilig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C116567-3BDC-4DE9-876C-86BB0EB10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3437651"/>
            <a:ext cx="5578800" cy="1223682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buNone/>
              <a:defRPr sz="2400" cap="all" spc="38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E025891-DCCE-43E4-9926-DF808D516D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5962478"/>
            <a:ext cx="5578787" cy="2880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35000" indent="0">
              <a:buNone/>
              <a:defRPr/>
            </a:lvl2pPr>
          </a:lstStyle>
          <a:p>
            <a:pPr lvl="0"/>
            <a:r>
              <a:rPr lang="de-DE" dirty="0"/>
              <a:t>Autor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880C888-455D-4E3E-99F4-BB13627DA3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6262577"/>
            <a:ext cx="5578787" cy="288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35000" indent="0">
              <a:buNone/>
              <a:defRPr/>
            </a:lvl2pPr>
          </a:lstStyle>
          <a:p>
            <a:pPr lvl="0"/>
            <a:r>
              <a:rPr lang="de-DE" dirty="0"/>
              <a:t>XX.XX.XXXX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5D829A0-3C58-412E-A701-D2708F9FB2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659" y="442801"/>
            <a:ext cx="3063935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998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228F3593-38BF-4944-AB4D-E48FCC08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3866" r="-1"/>
          <a:stretch/>
        </p:blipFill>
        <p:spPr>
          <a:xfrm>
            <a:off x="0" y="-145"/>
            <a:ext cx="81772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CFE2D5C-7629-4472-B1D6-966BA90C4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4669216"/>
            <a:ext cx="5578800" cy="1223681"/>
          </a:xfrm>
        </p:spPr>
        <p:txBody>
          <a:bodyPr anchor="t" anchorCtr="0">
            <a:noAutofit/>
          </a:bodyPr>
          <a:lstStyle>
            <a:lvl1pPr>
              <a:lnSpc>
                <a:spcPts val="2000"/>
              </a:lnSpc>
              <a:defRPr sz="1800" cap="none" baseline="0"/>
            </a:lvl1pPr>
          </a:lstStyle>
          <a:p>
            <a:r>
              <a:rPr lang="de-DE" dirty="0"/>
              <a:t>Untertitel bearbeiten</a:t>
            </a:r>
            <a:br>
              <a:rPr lang="de-DE" dirty="0"/>
            </a:br>
            <a:r>
              <a:rPr lang="de-DE" dirty="0"/>
              <a:t>4-zeilig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C116567-3BDC-4DE9-876C-86BB0EB10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3437651"/>
            <a:ext cx="5578800" cy="1223682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buNone/>
              <a:defRPr sz="2400" cap="none" spc="38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E025891-DCCE-43E4-9926-DF808D516D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5962478"/>
            <a:ext cx="5578787" cy="2880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35000" indent="0">
              <a:buNone/>
              <a:defRPr/>
            </a:lvl2pPr>
          </a:lstStyle>
          <a:p>
            <a:pPr lvl="0"/>
            <a:r>
              <a:rPr lang="de-DE" dirty="0"/>
              <a:t>Autor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880C888-455D-4E3E-99F4-BB13627DA3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6262577"/>
            <a:ext cx="5578787" cy="288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35000" indent="0">
              <a:buNone/>
              <a:defRPr/>
            </a:lvl2pPr>
          </a:lstStyle>
          <a:p>
            <a:pPr lvl="0"/>
            <a:r>
              <a:rPr lang="de-DE" dirty="0"/>
              <a:t>XX.XX.XXXX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829B84A-1B05-4CFE-A8E4-C58E5498CD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659" y="442801"/>
            <a:ext cx="3063935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277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ckblat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CFE2D5C-7629-4472-B1D6-966BA90C4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4669216"/>
            <a:ext cx="5578800" cy="1223681"/>
          </a:xfrm>
        </p:spPr>
        <p:txBody>
          <a:bodyPr anchor="t" anchorCtr="0">
            <a:noAutofit/>
          </a:bodyPr>
          <a:lstStyle>
            <a:lvl1pPr>
              <a:lnSpc>
                <a:spcPts val="2000"/>
              </a:lnSpc>
              <a:defRPr sz="1800" cap="none" baseline="0"/>
            </a:lvl1pPr>
          </a:lstStyle>
          <a:p>
            <a:r>
              <a:rPr lang="de-DE" dirty="0"/>
              <a:t>Untertitel bearbeiten</a:t>
            </a:r>
            <a:br>
              <a:rPr lang="de-DE" dirty="0"/>
            </a:br>
            <a:r>
              <a:rPr lang="de-DE" dirty="0"/>
              <a:t>4-zeilig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2C116567-3BDC-4DE9-876C-86BB0EB10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3437651"/>
            <a:ext cx="5578800" cy="1223682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buNone/>
              <a:defRPr sz="2400" cap="none" spc="38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E025891-DCCE-43E4-9926-DF808D516D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5962478"/>
            <a:ext cx="5578787" cy="2880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35000" indent="0">
              <a:buNone/>
              <a:defRPr/>
            </a:lvl2pPr>
          </a:lstStyle>
          <a:p>
            <a:pPr lvl="0"/>
            <a:r>
              <a:rPr lang="de-DE" dirty="0"/>
              <a:t>Autor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880C888-455D-4E3E-99F4-BB13627DA3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6262577"/>
            <a:ext cx="5578787" cy="288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650"/>
              </a:lnSpc>
              <a:buNone/>
              <a:defRPr sz="1400"/>
            </a:lvl1pPr>
            <a:lvl2pPr marL="135000" indent="0">
              <a:buNone/>
              <a:defRPr/>
            </a:lvl2pPr>
          </a:lstStyle>
          <a:p>
            <a:pPr lvl="0"/>
            <a:r>
              <a:rPr lang="de-DE" dirty="0"/>
              <a:t>XX.XX.XXXX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829B84A-1B05-4CFE-A8E4-C58E5498C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59" y="442801"/>
            <a:ext cx="3063935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05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-grau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43050"/>
            <a:ext cx="11160125" cy="72000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7" y="2286001"/>
            <a:ext cx="11158860" cy="538609"/>
          </a:xfrm>
        </p:spPr>
        <p:txBody>
          <a:bodyPr wrap="square">
            <a:spAutoFit/>
          </a:bodyPr>
          <a:lstStyle>
            <a:lvl1pPr marL="0" indent="0">
              <a:lnSpc>
                <a:spcPts val="2050"/>
              </a:lnSpc>
              <a:buNone/>
              <a:defRPr lang="de-DE" sz="1800" kern="1200" cap="none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5"/>
            <a:ext cx="1462259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15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6" y="6459055"/>
            <a:ext cx="6970855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PowerPoint Master - Hochschule RheinMain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40" y="6459055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90DE94-A511-411A-87EA-72A7152ED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1201" y="442800"/>
            <a:ext cx="3063935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682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-gra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43050"/>
            <a:ext cx="11160125" cy="72000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7" y="2286001"/>
            <a:ext cx="11158860" cy="538609"/>
          </a:xfrm>
        </p:spPr>
        <p:txBody>
          <a:bodyPr wrap="square">
            <a:spAutoFit/>
          </a:bodyPr>
          <a:lstStyle>
            <a:lvl1pPr marL="0" indent="0">
              <a:lnSpc>
                <a:spcPts val="2050"/>
              </a:lnSpc>
              <a:buNone/>
              <a:defRPr lang="de-DE" sz="1800" kern="1200" cap="none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5"/>
            <a:ext cx="1462259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15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6" y="6459055"/>
            <a:ext cx="6970855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PowerPoint Master - Hochschule RheinMain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40" y="6459055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90DE94-A511-411A-87EA-72A7152ED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1201" y="442800"/>
            <a:ext cx="3063935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70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seite-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B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43050"/>
            <a:ext cx="11160125" cy="72000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7" y="2285298"/>
            <a:ext cx="11158860" cy="538609"/>
          </a:xfrm>
        </p:spPr>
        <p:txBody>
          <a:bodyPr wrap="square">
            <a:spAutoFit/>
          </a:bodyPr>
          <a:lstStyle>
            <a:lvl1pPr marL="0" indent="0">
              <a:lnSpc>
                <a:spcPts val="2050"/>
              </a:lnSpc>
              <a:buNone/>
              <a:defRPr lang="de-DE" sz="1800" kern="1200" cap="none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5"/>
            <a:ext cx="1462259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15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6" y="6459055"/>
            <a:ext cx="6970855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PowerPoint Master - Hochschule RheinMain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40" y="6459055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4B33DEE-101C-46D9-9F87-E30B56DD2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1201" y="442800"/>
            <a:ext cx="3063935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025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nseite-wei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E13AD7E-8C08-4FD0-8256-4F1450F50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789" t="101" r="13587" b="-101"/>
          <a:stretch/>
        </p:blipFill>
        <p:spPr>
          <a:xfrm>
            <a:off x="-8" y="875"/>
            <a:ext cx="8026663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3176359"/>
            <a:ext cx="5580063" cy="72000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Trennseite Titel bearbeiten 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357" y="3920401"/>
            <a:ext cx="5579431" cy="538609"/>
          </a:xfrm>
        </p:spPr>
        <p:txBody>
          <a:bodyPr wrap="square">
            <a:spAutoFit/>
          </a:bodyPr>
          <a:lstStyle>
            <a:lvl1pPr marL="0" indent="0">
              <a:lnSpc>
                <a:spcPts val="2050"/>
              </a:lnSpc>
              <a:buNone/>
              <a:defRPr lang="de-DE" sz="1800" kern="1200" cap="none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6" y="6459055"/>
            <a:ext cx="6970855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PowerPoint Master - Hochschule RheinMain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40" y="6459055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C2789E27-8065-40B1-9774-88383D945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5"/>
            <a:ext cx="1462259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15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10E7B3-9C1A-4541-8350-E0E97ED83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659" y="442801"/>
            <a:ext cx="3063935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20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nseite-wei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4ABC51F0-903A-4601-9A51-9954E68C8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3866" r="-1"/>
          <a:stretch/>
        </p:blipFill>
        <p:spPr>
          <a:xfrm>
            <a:off x="0" y="-8651"/>
            <a:ext cx="8177200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787" y="3176359"/>
            <a:ext cx="5580000" cy="72000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Trennseite Titel bearbeiten 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787" y="3920401"/>
            <a:ext cx="5580000" cy="538609"/>
          </a:xfrm>
        </p:spPr>
        <p:txBody>
          <a:bodyPr wrap="square">
            <a:spAutoFit/>
          </a:bodyPr>
          <a:lstStyle>
            <a:lvl1pPr marL="0" indent="0">
              <a:lnSpc>
                <a:spcPts val="2050"/>
              </a:lnSpc>
              <a:buNone/>
              <a:defRPr lang="de-DE" sz="1800" kern="1200" cap="none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5"/>
            <a:ext cx="1462259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15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6" y="6459055"/>
            <a:ext cx="6970855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PowerPoint Master - Hochschule RheinMain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40" y="6459055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5C92D7-EB66-498E-BF21-52C28A912F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659" y="442801"/>
            <a:ext cx="3063935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39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CAEC29CA-46A2-41D1-9C9C-EA01952AA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9018" y="2772344"/>
            <a:ext cx="7200000" cy="1800000"/>
          </a:xfrm>
        </p:spPr>
        <p:txBody>
          <a:bodyPr>
            <a:noAutofit/>
          </a:bodyPr>
          <a:lstStyle>
            <a:lvl1pPr algn="ctr">
              <a:lnSpc>
                <a:spcPts val="3250"/>
              </a:lnSpc>
              <a:defRPr sz="3000" i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» Zitat bearbeiten</a:t>
            </a:r>
            <a:br>
              <a:rPr lang="de-DE" dirty="0"/>
            </a:br>
            <a:r>
              <a:rPr lang="de-DE" dirty="0"/>
              <a:t>3-zeilig</a:t>
            </a:r>
            <a:r>
              <a:rPr lang="de-DE" sz="3200" dirty="0"/>
              <a:t> «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E5E4931-DE22-42EC-BCD2-A2A8ECDCEF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7418" y="4584100"/>
            <a:ext cx="4611600" cy="256258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ts val="1850"/>
              </a:lnSpc>
              <a:buNone/>
              <a:defRPr sz="14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de-DE" dirty="0"/>
              <a:t>Autor, Quellenangaben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CA75503D-763E-4D8A-A72F-92334985D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C1193400-F2E5-45F6-9026-666FD1CD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A75A5F41-B81D-497A-A566-E2965459B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B0B765-D102-4AE2-B2AD-0F8639CB4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858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CAEC29CA-46A2-41D1-9C9C-EA01952AA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9019" y="2772344"/>
            <a:ext cx="7200000" cy="1800000"/>
          </a:xfrm>
        </p:spPr>
        <p:txBody>
          <a:bodyPr>
            <a:noAutofit/>
          </a:bodyPr>
          <a:lstStyle>
            <a:lvl1pPr algn="ctr">
              <a:lnSpc>
                <a:spcPts val="2600"/>
              </a:lnSpc>
              <a:defRPr sz="2400" i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» Zitat bearbeiten</a:t>
            </a:r>
            <a:br>
              <a:rPr lang="de-DE" dirty="0"/>
            </a:br>
            <a:r>
              <a:rPr lang="de-DE" dirty="0"/>
              <a:t>3-zeilig</a:t>
            </a:r>
            <a:r>
              <a:rPr lang="de-DE" sz="2400" dirty="0"/>
              <a:t> «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E5E4931-DE22-42EC-BCD2-A2A8ECDCEF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7419" y="4584100"/>
            <a:ext cx="4611600" cy="256258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ts val="1850"/>
              </a:lnSpc>
              <a:buNone/>
              <a:defRPr sz="1400">
                <a:solidFill>
                  <a:schemeClr val="tx1"/>
                </a:solidFill>
              </a:defRPr>
            </a:lvl1pPr>
            <a:lvl2pPr marL="135000" indent="0">
              <a:buNone/>
              <a:defRPr/>
            </a:lvl2pPr>
          </a:lstStyle>
          <a:p>
            <a:pPr lvl="0"/>
            <a:r>
              <a:rPr lang="de-DE" dirty="0"/>
              <a:t>Autor, Quellenangaben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CA75503D-763E-4D8A-A72F-92334985D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5"/>
            <a:ext cx="1462259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C1193400-F2E5-45F6-9026-666FD1CD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6" y="6459055"/>
            <a:ext cx="6970855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A75A5F41-B81D-497A-A566-E2965459B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40" y="6459055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552E15-6831-49CA-96D0-C2B56AAAC3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59" y="442801"/>
            <a:ext cx="3063935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84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1598CE5-5CA2-425D-B930-C2B81565DD87}"/>
              </a:ext>
            </a:extLst>
          </p:cNvPr>
          <p:cNvSpPr txBox="1"/>
          <p:nvPr userDrawn="1"/>
        </p:nvSpPr>
        <p:spPr>
          <a:xfrm>
            <a:off x="515939" y="404815"/>
            <a:ext cx="7128000" cy="794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50"/>
              </a:lnSpc>
            </a:pPr>
            <a:r>
              <a:rPr lang="de-DE" sz="2000" cap="all" spc="8" baseline="0" dirty="0">
                <a:latin typeface="+mj-lt"/>
              </a:rPr>
              <a:t>Danke für Ihre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D5FA6-4336-4DC4-8F40-747BEFEC2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1549975"/>
            <a:ext cx="3520800" cy="4701600"/>
          </a:xfrm>
        </p:spPr>
        <p:txBody>
          <a:bodyPr lIns="0"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6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F9A494-A315-4FE4-BCD0-2263EEFABDD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278885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880A0F-9506-40D1-86A9-D1CFEECCED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71176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C227D059-C149-41D1-8D72-DDCEE496CD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71176" y="3710872"/>
            <a:ext cx="2304000" cy="2540702"/>
          </a:xfrm>
        </p:spPr>
        <p:txBody>
          <a:bodyPr>
            <a:noAutofit/>
          </a:bodyPr>
          <a:lstStyle>
            <a:lvl1pPr marL="0" indent="0">
              <a:lnSpc>
                <a:spcPts val="1450"/>
              </a:lnSpc>
              <a:buFontTx/>
              <a:buNone/>
              <a:defRPr sz="1200"/>
            </a:lvl1pPr>
            <a:lvl2pPr marL="225029" indent="0">
              <a:lnSpc>
                <a:spcPts val="1050"/>
              </a:lnSpc>
              <a:buFontTx/>
              <a:buNone/>
              <a:defRPr sz="900"/>
            </a:lvl2pPr>
            <a:lvl3pPr marL="403622" indent="0">
              <a:lnSpc>
                <a:spcPts val="1050"/>
              </a:lnSpc>
              <a:buFontTx/>
              <a:buNone/>
              <a:defRPr sz="900"/>
            </a:lvl3pPr>
            <a:lvl4pPr marL="589359" indent="0">
              <a:lnSpc>
                <a:spcPts val="1050"/>
              </a:lnSpc>
              <a:buFontTx/>
              <a:buNone/>
              <a:defRPr sz="900"/>
            </a:lvl4pPr>
            <a:lvl5pPr marL="688181" indent="0">
              <a:lnSpc>
                <a:spcPts val="1050"/>
              </a:lnSpc>
              <a:buFontTx/>
              <a:buNone/>
              <a:defRPr sz="9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1AE9B0B1-145B-4598-A92C-B0D98A540C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8885" y="3710873"/>
            <a:ext cx="2304000" cy="2540703"/>
          </a:xfrm>
        </p:spPr>
        <p:txBody>
          <a:bodyPr>
            <a:noAutofit/>
          </a:bodyPr>
          <a:lstStyle>
            <a:lvl1pPr marL="0" indent="0">
              <a:lnSpc>
                <a:spcPts val="1450"/>
              </a:lnSpc>
              <a:buFontTx/>
              <a:buNone/>
              <a:defRPr sz="1200"/>
            </a:lvl1pPr>
            <a:lvl2pPr marL="225029" indent="0">
              <a:lnSpc>
                <a:spcPts val="1050"/>
              </a:lnSpc>
              <a:buFontTx/>
              <a:buNone/>
              <a:defRPr sz="900"/>
            </a:lvl2pPr>
            <a:lvl3pPr marL="403622" indent="0">
              <a:lnSpc>
                <a:spcPts val="1050"/>
              </a:lnSpc>
              <a:buFontTx/>
              <a:buNone/>
              <a:defRPr sz="900"/>
            </a:lvl3pPr>
            <a:lvl4pPr marL="589359" indent="0">
              <a:lnSpc>
                <a:spcPts val="1050"/>
              </a:lnSpc>
              <a:buFontTx/>
              <a:buNone/>
              <a:defRPr sz="900"/>
            </a:lvl4pPr>
            <a:lvl5pPr marL="688181" indent="0">
              <a:lnSpc>
                <a:spcPts val="1050"/>
              </a:lnSpc>
              <a:buFontTx/>
              <a:buNone/>
              <a:defRPr sz="9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C2441D33-5041-4224-B19D-DD47A0594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5031" y="3710872"/>
            <a:ext cx="2304000" cy="2540703"/>
          </a:xfrm>
        </p:spPr>
        <p:txBody>
          <a:bodyPr>
            <a:noAutofit/>
          </a:bodyPr>
          <a:lstStyle>
            <a:lvl1pPr marL="0" indent="0">
              <a:lnSpc>
                <a:spcPts val="1450"/>
              </a:lnSpc>
              <a:buFontTx/>
              <a:buNone/>
              <a:defRPr sz="1200"/>
            </a:lvl1pPr>
            <a:lvl2pPr marL="225029" indent="0">
              <a:lnSpc>
                <a:spcPts val="1050"/>
              </a:lnSpc>
              <a:buFontTx/>
              <a:buNone/>
              <a:defRPr sz="900"/>
            </a:lvl2pPr>
            <a:lvl3pPr marL="403622" indent="0">
              <a:lnSpc>
                <a:spcPts val="1050"/>
              </a:lnSpc>
              <a:buFontTx/>
              <a:buNone/>
              <a:defRPr sz="900"/>
            </a:lvl3pPr>
            <a:lvl4pPr marL="589359" indent="0">
              <a:lnSpc>
                <a:spcPts val="1050"/>
              </a:lnSpc>
              <a:buFontTx/>
              <a:buNone/>
              <a:defRPr sz="900"/>
            </a:lvl4pPr>
            <a:lvl5pPr marL="688181" indent="0">
              <a:lnSpc>
                <a:spcPts val="1050"/>
              </a:lnSpc>
              <a:buFontTx/>
              <a:buNone/>
              <a:defRPr sz="9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240E2EF7-08A3-4E1A-943A-32BA99F859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25031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A9DBB5F-B84E-4A6D-81F4-2DF139E50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5"/>
            <a:ext cx="1462259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9586686-0557-4E71-8A9A-DC86531ED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6" y="6459055"/>
            <a:ext cx="6970855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PowerPoint Master - Hochschule RheinMain</a:t>
            </a:r>
            <a:endParaRPr lang="de-DE" dirty="0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5500D1F4-4A75-4C5E-A1B4-3CF498E85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40" y="6459055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ABE39AE-FB4A-49FD-8D3C-C68FF179B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59" y="442801"/>
            <a:ext cx="3063935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59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1598CE5-5CA2-425D-B930-C2B81565DD87}"/>
              </a:ext>
            </a:extLst>
          </p:cNvPr>
          <p:cNvSpPr txBox="1"/>
          <p:nvPr userDrawn="1"/>
        </p:nvSpPr>
        <p:spPr>
          <a:xfrm>
            <a:off x="515939" y="404815"/>
            <a:ext cx="7128000" cy="794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50"/>
              </a:lnSpc>
            </a:pPr>
            <a:r>
              <a:rPr lang="de-DE" sz="2000" cap="all" spc="8" baseline="0" dirty="0">
                <a:latin typeface="+mj-lt"/>
              </a:rPr>
              <a:t>Danke für Ihre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D5FA6-4336-4DC4-8F40-747BEFEC2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1549974"/>
            <a:ext cx="3520800" cy="4701600"/>
          </a:xfrm>
        </p:spPr>
        <p:txBody>
          <a:bodyPr lIns="0"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6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F9A494-A315-4FE4-BCD0-2263EEFABDD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278887" y="1549974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880A0F-9506-40D1-86A9-D1CFEECCED4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8709" y="1549974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C227D059-C149-41D1-8D72-DDCEE496CD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67000" y="1549976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450"/>
              </a:lnSpc>
              <a:buFontTx/>
              <a:buNone/>
              <a:defRPr sz="1200"/>
            </a:lvl1pPr>
            <a:lvl2pPr marL="225029" indent="0">
              <a:lnSpc>
                <a:spcPts val="1050"/>
              </a:lnSpc>
              <a:buFontTx/>
              <a:buNone/>
              <a:defRPr sz="900"/>
            </a:lvl2pPr>
            <a:lvl3pPr marL="403622" indent="0">
              <a:lnSpc>
                <a:spcPts val="1050"/>
              </a:lnSpc>
              <a:buFontTx/>
              <a:buNone/>
              <a:defRPr sz="900"/>
            </a:lvl3pPr>
            <a:lvl4pPr marL="589359" indent="0">
              <a:lnSpc>
                <a:spcPts val="1050"/>
              </a:lnSpc>
              <a:buFontTx/>
              <a:buNone/>
              <a:defRPr sz="900"/>
            </a:lvl4pPr>
            <a:lvl5pPr marL="688181" indent="0">
              <a:lnSpc>
                <a:spcPts val="1050"/>
              </a:lnSpc>
              <a:buFontTx/>
              <a:buNone/>
              <a:defRPr sz="9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1AE9B0B1-145B-4598-A92C-B0D98A540C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7179" y="2581999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450"/>
              </a:lnSpc>
              <a:buFontTx/>
              <a:buNone/>
              <a:defRPr sz="1200"/>
            </a:lvl1pPr>
            <a:lvl2pPr marL="225029" indent="0">
              <a:lnSpc>
                <a:spcPts val="1050"/>
              </a:lnSpc>
              <a:buFontTx/>
              <a:buNone/>
              <a:defRPr sz="900"/>
            </a:lvl2pPr>
            <a:lvl3pPr marL="403622" indent="0">
              <a:lnSpc>
                <a:spcPts val="1050"/>
              </a:lnSpc>
              <a:buFontTx/>
              <a:buNone/>
              <a:defRPr sz="900"/>
            </a:lvl3pPr>
            <a:lvl4pPr marL="589359" indent="0">
              <a:lnSpc>
                <a:spcPts val="1050"/>
              </a:lnSpc>
              <a:buFontTx/>
              <a:buNone/>
              <a:defRPr sz="900"/>
            </a:lvl4pPr>
            <a:lvl5pPr marL="688181" indent="0">
              <a:lnSpc>
                <a:spcPts val="1050"/>
              </a:lnSpc>
              <a:buFontTx/>
              <a:buNone/>
              <a:defRPr sz="9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C2441D33-5041-4224-B19D-DD47A0594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7177" y="1549974"/>
            <a:ext cx="2340000" cy="792000"/>
          </a:xfrm>
        </p:spPr>
        <p:txBody>
          <a:bodyPr>
            <a:noAutofit/>
          </a:bodyPr>
          <a:lstStyle>
            <a:lvl1pPr marL="0" indent="0">
              <a:lnSpc>
                <a:spcPts val="1450"/>
              </a:lnSpc>
              <a:buFontTx/>
              <a:buNone/>
              <a:defRPr sz="1200"/>
            </a:lvl1pPr>
            <a:lvl2pPr marL="225029" indent="0">
              <a:lnSpc>
                <a:spcPts val="1050"/>
              </a:lnSpc>
              <a:buFontTx/>
              <a:buNone/>
              <a:defRPr sz="900"/>
            </a:lvl2pPr>
            <a:lvl3pPr marL="403622" indent="0">
              <a:lnSpc>
                <a:spcPts val="1050"/>
              </a:lnSpc>
              <a:buFontTx/>
              <a:buNone/>
              <a:defRPr sz="900"/>
            </a:lvl3pPr>
            <a:lvl4pPr marL="589359" indent="0">
              <a:lnSpc>
                <a:spcPts val="1050"/>
              </a:lnSpc>
              <a:buFontTx/>
              <a:buNone/>
              <a:defRPr sz="900"/>
            </a:lvl4pPr>
            <a:lvl5pPr marL="688181" indent="0">
              <a:lnSpc>
                <a:spcPts val="1050"/>
              </a:lnSpc>
              <a:buFontTx/>
              <a:buNone/>
              <a:defRPr sz="9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240E2EF7-08A3-4E1A-943A-32BA99F8599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83890" y="258199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A9DBB5F-B84E-4A6D-81F4-2DF139E50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5"/>
            <a:ext cx="1462259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9586686-0557-4E71-8A9A-DC86531ED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6" y="6459055"/>
            <a:ext cx="6970855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PowerPoint Master - Hochschule RheinMain</a:t>
            </a:r>
            <a:endParaRPr lang="de-DE" dirty="0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5500D1F4-4A75-4C5E-A1B4-3CF498E85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40" y="6459055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15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DC6E4FDB-7A09-4701-8FB5-1FC4D7D24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67000" y="2581999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450"/>
              </a:lnSpc>
              <a:buFontTx/>
              <a:buNone/>
              <a:defRPr sz="1200"/>
            </a:lvl1pPr>
            <a:lvl2pPr marL="225029" indent="0">
              <a:lnSpc>
                <a:spcPts val="1050"/>
              </a:lnSpc>
              <a:buFontTx/>
              <a:buNone/>
              <a:defRPr sz="900"/>
            </a:lvl2pPr>
            <a:lvl3pPr marL="403622" indent="0">
              <a:lnSpc>
                <a:spcPts val="1050"/>
              </a:lnSpc>
              <a:buFontTx/>
              <a:buNone/>
              <a:defRPr sz="900"/>
            </a:lvl3pPr>
            <a:lvl4pPr marL="589359" indent="0">
              <a:lnSpc>
                <a:spcPts val="1050"/>
              </a:lnSpc>
              <a:buFontTx/>
              <a:buNone/>
              <a:defRPr sz="900"/>
            </a:lvl4pPr>
            <a:lvl5pPr marL="688181" indent="0">
              <a:lnSpc>
                <a:spcPts val="1050"/>
              </a:lnSpc>
              <a:buFontTx/>
              <a:buNone/>
              <a:defRPr sz="9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29" name="Bildplatzhalter 8">
            <a:extLst>
              <a:ext uri="{FF2B5EF4-FFF2-40B4-BE49-F238E27FC236}">
                <a16:creationId xmlns:a16="http://schemas.microsoft.com/office/drawing/2014/main" id="{C22102B4-9BDB-4253-B940-2A5F5E4AF2D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118709" y="258199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3C25F7C3-5B78-4112-91DC-29AD3A69CE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7179" y="3621609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450"/>
              </a:lnSpc>
              <a:buFontTx/>
              <a:buNone/>
              <a:defRPr sz="1200"/>
            </a:lvl1pPr>
            <a:lvl2pPr marL="225029" indent="0">
              <a:lnSpc>
                <a:spcPts val="1050"/>
              </a:lnSpc>
              <a:buFontTx/>
              <a:buNone/>
              <a:defRPr sz="900"/>
            </a:lvl2pPr>
            <a:lvl3pPr marL="403622" indent="0">
              <a:lnSpc>
                <a:spcPts val="1050"/>
              </a:lnSpc>
              <a:buFontTx/>
              <a:buNone/>
              <a:defRPr sz="900"/>
            </a:lvl3pPr>
            <a:lvl4pPr marL="589359" indent="0">
              <a:lnSpc>
                <a:spcPts val="1050"/>
              </a:lnSpc>
              <a:buFontTx/>
              <a:buNone/>
              <a:defRPr sz="900"/>
            </a:lvl4pPr>
            <a:lvl5pPr marL="688181" indent="0">
              <a:lnSpc>
                <a:spcPts val="1050"/>
              </a:lnSpc>
              <a:buFontTx/>
              <a:buNone/>
              <a:defRPr sz="9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35" name="Bildplatzhalter 8">
            <a:extLst>
              <a:ext uri="{FF2B5EF4-FFF2-40B4-BE49-F238E27FC236}">
                <a16:creationId xmlns:a16="http://schemas.microsoft.com/office/drawing/2014/main" id="{ABEDFD04-511A-4CE6-BB2D-0AF176480515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83890" y="362160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12A33857-16EE-4D6F-B0B4-B1BF44AFC4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67000" y="3621609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450"/>
              </a:lnSpc>
              <a:buFontTx/>
              <a:buNone/>
              <a:defRPr sz="1200"/>
            </a:lvl1pPr>
            <a:lvl2pPr marL="225029" indent="0">
              <a:lnSpc>
                <a:spcPts val="1050"/>
              </a:lnSpc>
              <a:buFontTx/>
              <a:buNone/>
              <a:defRPr sz="900"/>
            </a:lvl2pPr>
            <a:lvl3pPr marL="403622" indent="0">
              <a:lnSpc>
                <a:spcPts val="1050"/>
              </a:lnSpc>
              <a:buFontTx/>
              <a:buNone/>
              <a:defRPr sz="900"/>
            </a:lvl3pPr>
            <a:lvl4pPr marL="589359" indent="0">
              <a:lnSpc>
                <a:spcPts val="1050"/>
              </a:lnSpc>
              <a:buFontTx/>
              <a:buNone/>
              <a:defRPr sz="900"/>
            </a:lvl4pPr>
            <a:lvl5pPr marL="688181" indent="0">
              <a:lnSpc>
                <a:spcPts val="1050"/>
              </a:lnSpc>
              <a:buFontTx/>
              <a:buNone/>
              <a:defRPr sz="9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37" name="Bildplatzhalter 8">
            <a:extLst>
              <a:ext uri="{FF2B5EF4-FFF2-40B4-BE49-F238E27FC236}">
                <a16:creationId xmlns:a16="http://schemas.microsoft.com/office/drawing/2014/main" id="{625E4A44-EAF1-41A3-BC96-80D5A05B95B2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8118709" y="3621607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2" name="Textplatzhalter 15">
            <a:extLst>
              <a:ext uri="{FF2B5EF4-FFF2-40B4-BE49-F238E27FC236}">
                <a16:creationId xmlns:a16="http://schemas.microsoft.com/office/drawing/2014/main" id="{04B84BEB-A619-42BC-A27E-8667964AF2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7179" y="4665381"/>
            <a:ext cx="2340000" cy="788767"/>
          </a:xfrm>
        </p:spPr>
        <p:txBody>
          <a:bodyPr>
            <a:noAutofit/>
          </a:bodyPr>
          <a:lstStyle>
            <a:lvl1pPr marL="0" indent="0">
              <a:lnSpc>
                <a:spcPts val="1450"/>
              </a:lnSpc>
              <a:buFontTx/>
              <a:buNone/>
              <a:defRPr sz="1200"/>
            </a:lvl1pPr>
            <a:lvl2pPr marL="225029" indent="0">
              <a:lnSpc>
                <a:spcPts val="1050"/>
              </a:lnSpc>
              <a:buFontTx/>
              <a:buNone/>
              <a:defRPr sz="900"/>
            </a:lvl2pPr>
            <a:lvl3pPr marL="403622" indent="0">
              <a:lnSpc>
                <a:spcPts val="1050"/>
              </a:lnSpc>
              <a:buFontTx/>
              <a:buNone/>
              <a:defRPr sz="900"/>
            </a:lvl3pPr>
            <a:lvl4pPr marL="589359" indent="0">
              <a:lnSpc>
                <a:spcPts val="1050"/>
              </a:lnSpc>
              <a:buFontTx/>
              <a:buNone/>
              <a:defRPr sz="900"/>
            </a:lvl4pPr>
            <a:lvl5pPr marL="688181" indent="0">
              <a:lnSpc>
                <a:spcPts val="1050"/>
              </a:lnSpc>
              <a:buFontTx/>
              <a:buNone/>
              <a:defRPr sz="9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43" name="Bildplatzhalter 8">
            <a:extLst>
              <a:ext uri="{FF2B5EF4-FFF2-40B4-BE49-F238E27FC236}">
                <a16:creationId xmlns:a16="http://schemas.microsoft.com/office/drawing/2014/main" id="{D024AF34-8AC6-40B6-B3AA-8436541EA95A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4283890" y="4665379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4" name="Textplatzhalter 15">
            <a:extLst>
              <a:ext uri="{FF2B5EF4-FFF2-40B4-BE49-F238E27FC236}">
                <a16:creationId xmlns:a16="http://schemas.microsoft.com/office/drawing/2014/main" id="{EFCFD64E-14A2-4A2A-B863-7A31BC93F7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67000" y="4665381"/>
            <a:ext cx="2304000" cy="788767"/>
          </a:xfrm>
        </p:spPr>
        <p:txBody>
          <a:bodyPr>
            <a:noAutofit/>
          </a:bodyPr>
          <a:lstStyle>
            <a:lvl1pPr marL="0" indent="0">
              <a:lnSpc>
                <a:spcPts val="1450"/>
              </a:lnSpc>
              <a:buFontTx/>
              <a:buNone/>
              <a:defRPr sz="1200"/>
            </a:lvl1pPr>
            <a:lvl2pPr marL="225029" indent="0">
              <a:lnSpc>
                <a:spcPts val="1050"/>
              </a:lnSpc>
              <a:buFontTx/>
              <a:buNone/>
              <a:defRPr sz="900"/>
            </a:lvl2pPr>
            <a:lvl3pPr marL="403622" indent="0">
              <a:lnSpc>
                <a:spcPts val="1050"/>
              </a:lnSpc>
              <a:buFontTx/>
              <a:buNone/>
              <a:defRPr sz="900"/>
            </a:lvl3pPr>
            <a:lvl4pPr marL="589359" indent="0">
              <a:lnSpc>
                <a:spcPts val="1050"/>
              </a:lnSpc>
              <a:buFontTx/>
              <a:buNone/>
              <a:defRPr sz="900"/>
            </a:lvl4pPr>
            <a:lvl5pPr marL="688181" indent="0">
              <a:lnSpc>
                <a:spcPts val="1050"/>
              </a:lnSpc>
              <a:buFontTx/>
              <a:buNone/>
              <a:defRPr sz="9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45" name="Bildplatzhalter 8">
            <a:extLst>
              <a:ext uri="{FF2B5EF4-FFF2-40B4-BE49-F238E27FC236}">
                <a16:creationId xmlns:a16="http://schemas.microsoft.com/office/drawing/2014/main" id="{E1E01D98-017C-4214-A8AD-9EFD6FB7215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118709" y="4665379"/>
            <a:ext cx="1001143" cy="788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F82DE9E5-CA3B-475E-A2F5-14C4B8B7F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0659" y="442801"/>
            <a:ext cx="3063935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138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5878"/>
            <a:ext cx="11160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01C0B67-6E31-4253-88CA-D3F72379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4FFAACE-9C1E-47CC-ABA0-8661E4CEE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061C7CD-95A5-496C-BE3D-5D2EDFA9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2422CEB-7BBF-4F99-A032-A598EE09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08EEE9-D086-4D25-8F10-3DB90135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6740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45878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9627" y="1549053"/>
            <a:ext cx="5382000" cy="4702522"/>
          </a:xfrm>
        </p:spPr>
        <p:txBody>
          <a:bodyPr lIns="0" rIns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A48E499-6068-4422-94A9-AAED4782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A1516C4B-CFD3-47B9-A2B6-EF96BD0190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76C055DD-5115-4C57-92C8-8AF3710BE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DC23044E-00DB-4428-B024-00F6F2781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238180AD-3BB3-40E1-A4DF-04A1350D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83731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45878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1549053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1549053"/>
            <a:ext cx="3520800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1500C03-A0E3-4042-BC38-7E1B0340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5514AD9-DEEC-48B8-9761-6045BF725F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EA9D56E-8A15-4506-B5D0-55369B83D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18913C0-EE03-43AF-9FF5-D2AB73A7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EC591D3-2FB6-4935-A606-DF9410D66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617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-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369CB54-0434-43D4-AFA3-F3A891CCF1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97" y="-1"/>
            <a:ext cx="5891639" cy="6858001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94565" y="6459053"/>
            <a:ext cx="495517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4565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353210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-spaltig mit 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D9BA6D5-4B45-47C1-A9DE-E6C58CA1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939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B4698-1C5D-47B2-883E-2C5D2DA7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6ABA3F7-B13C-4341-B58A-3A0679723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16" name="Bildplatzhalter 9">
            <a:extLst>
              <a:ext uri="{FF2B5EF4-FFF2-40B4-BE49-F238E27FC236}">
                <a16:creationId xmlns:a16="http://schemas.microsoft.com/office/drawing/2014/main" id="{684E57B4-5F34-4F99-A90C-227226A78D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628" y="1549053"/>
            <a:ext cx="5891639" cy="2250000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695ADE14-CF2B-43BA-BD1F-0A542A32F8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9628" y="4001575"/>
            <a:ext cx="5891639" cy="2250000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3145725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-spaltig mit 1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369CB54-0434-43D4-AFA3-F3A891CCF1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92000" y="1549053"/>
            <a:ext cx="3600000" cy="4702522"/>
          </a:xfrm>
        </p:spPr>
        <p:txBody>
          <a:bodyPr lIns="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D9BA6D5-4B45-47C1-A9DE-E6C58CA1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8B66DF0-5D34-4193-B55C-54AF20510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B225A8B-F59B-427A-8561-808BACBCD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77FCD3A-6CC2-4221-B5A3-57B53D05F7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939" y="1549053"/>
            <a:ext cx="5376435" cy="4702522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B4698-1C5D-47B2-883E-2C5D2DA7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F6ABA3F7-B13C-4341-B58A-3A0679723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</p:spTree>
    <p:extLst>
      <p:ext uri="{BB962C8B-B14F-4D97-AF65-F5344CB8AC3E}">
        <p14:creationId xmlns:p14="http://schemas.microsoft.com/office/powerpoint/2010/main" val="26154164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il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8C1A5D4-A06D-41CB-8FC2-E43AD796C3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49975"/>
            <a:ext cx="12192000" cy="4701600"/>
          </a:xfrm>
        </p:spPr>
        <p:txBody>
          <a:bodyPr lIns="3600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9D4193F-7DED-4766-95F6-4D9F6E96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F5BB022-1F69-4EEB-9183-8ABB38ADE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2F4D6B1-8AC0-42AD-B752-556BA0922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1200DDB-6A9B-44D6-A8DC-293A99656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8739CAE-CB1F-44AD-942C-6AC963507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5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1598CE5-5CA2-425D-B930-C2B81565DD87}"/>
              </a:ext>
            </a:extLst>
          </p:cNvPr>
          <p:cNvSpPr txBox="1"/>
          <p:nvPr userDrawn="1"/>
        </p:nvSpPr>
        <p:spPr>
          <a:xfrm>
            <a:off x="515939" y="404813"/>
            <a:ext cx="7128000" cy="794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-DE" sz="2600" cap="all" spc="10" baseline="0" dirty="0">
                <a:latin typeface="+mj-lt"/>
              </a:rPr>
              <a:t>Danke für Ihre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D5FA6-4336-4DC4-8F40-747BEFEC2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1549975"/>
            <a:ext cx="3520800" cy="4701600"/>
          </a:xfrm>
        </p:spPr>
        <p:txBody>
          <a:bodyPr lIns="0"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6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F9A494-A315-4FE4-BCD0-2263EEFABD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8885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88880A0F-9506-40D1-86A9-D1CFEECCED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71176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C227D059-C149-41D1-8D72-DDCEE496CD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71176" y="3710872"/>
            <a:ext cx="2304000" cy="2540702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m.mustermann@hs-rm.de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1AE9B0B1-145B-4598-A92C-B0D98A540C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8885" y="3710871"/>
            <a:ext cx="2304000" cy="2540703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C2441D33-5041-4224-B19D-DD47A0594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5031" y="3710870"/>
            <a:ext cx="2304000" cy="2540703"/>
          </a:xfrm>
        </p:spPr>
        <p:txBody>
          <a:bodyPr>
            <a:noAutofit/>
          </a:bodyPr>
          <a:lstStyle>
            <a:lvl1pPr marL="0" indent="0">
              <a:lnSpc>
                <a:spcPts val="1850"/>
              </a:lnSpc>
              <a:buFontTx/>
              <a:buNone/>
              <a:defRPr sz="1400"/>
            </a:lvl1pPr>
            <a:lvl2pPr marL="300038" indent="0">
              <a:lnSpc>
                <a:spcPts val="1400"/>
              </a:lnSpc>
              <a:buFontTx/>
              <a:buNone/>
              <a:defRPr sz="1200"/>
            </a:lvl2pPr>
            <a:lvl3pPr marL="538163" indent="0">
              <a:lnSpc>
                <a:spcPts val="1400"/>
              </a:lnSpc>
              <a:buFontTx/>
              <a:buNone/>
              <a:defRPr sz="1200"/>
            </a:lvl3pPr>
            <a:lvl4pPr marL="785812" indent="0">
              <a:lnSpc>
                <a:spcPts val="1400"/>
              </a:lnSpc>
              <a:buFontTx/>
              <a:buNone/>
              <a:defRPr sz="1200"/>
            </a:lvl4pPr>
            <a:lvl5pPr marL="917575" indent="0">
              <a:lnSpc>
                <a:spcPts val="1400"/>
              </a:lnSpc>
              <a:buFontTx/>
              <a:buNone/>
              <a:defRPr sz="1200"/>
            </a:lvl5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T +49 XX </a:t>
            </a:r>
            <a:r>
              <a:rPr lang="de-DE" dirty="0" err="1"/>
              <a:t>XX</a:t>
            </a:r>
            <a:r>
              <a:rPr lang="de-DE" dirty="0"/>
              <a:t> </a:t>
            </a:r>
            <a:r>
              <a:rPr lang="de-DE" dirty="0" err="1"/>
              <a:t>XX</a:t>
            </a:r>
            <a:r>
              <a:rPr lang="de-DE" dirty="0"/>
              <a:t> XXX</a:t>
            </a:r>
          </a:p>
          <a:p>
            <a:pPr lvl="0"/>
            <a:r>
              <a:rPr lang="de-DE" dirty="0"/>
              <a:t>m.musterfrau@hs-rm.de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240E2EF7-08A3-4E1A-943A-32BA99F859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25031" y="1549975"/>
            <a:ext cx="2304000" cy="18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BA9DBB5F-B84E-4A6D-81F4-2DF139E50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9586686-0557-4E71-8A9A-DC86531ED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5500D1F4-4A75-4C5E-A1B4-3CF498E85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64E42D8-13E1-47C9-99BA-7CD172052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15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8C1A5D4-A06D-41CB-8FC2-E43AD796C3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</p:spPr>
        <p:txBody>
          <a:bodyPr lIns="36000" r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9D4193F-7DED-4766-95F6-4D9F6E96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5F5BB022-1F69-4EEB-9183-8ABB38ADED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</p:spTree>
    <p:extLst>
      <p:ext uri="{BB962C8B-B14F-4D97-AF65-F5344CB8AC3E}">
        <p14:creationId xmlns:p14="http://schemas.microsoft.com/office/powerpoint/2010/main" val="7687950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352122A-4CAF-43EE-AAE4-B9E45923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032CD10-77A4-4A5E-8802-696EB7163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03D086D-EE74-4584-9525-D08BABA30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F2CB227-90D4-4EDE-BF61-9456ECD01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</a:t>
            </a:r>
            <a:r>
              <a:rPr lang="de-DE" dirty="0" err="1"/>
              <a:t>Rheinmain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8AEE595-5817-4595-8E3E-C723C432B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01437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rei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2"/>
            <a:ext cx="11160125" cy="337197"/>
            <a:chOff x="446089" y="1670050"/>
            <a:chExt cx="8686799" cy="457200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46089" y="1670050"/>
              <a:ext cx="2743895" cy="457200"/>
            </a:xfrm>
            <a:prstGeom prst="round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444956" y="1670050"/>
              <a:ext cx="2688504" cy="4572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388433" y="1670050"/>
              <a:ext cx="2744455" cy="4572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345732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60513" y="1547412"/>
            <a:ext cx="3462118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50200" y="1547412"/>
            <a:ext cx="35258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57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ier Ph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F4ACC-9350-4098-A6D1-7480A995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D8A7825-B258-4C7C-8421-F0F59081F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97000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A115E7B-AA9B-41F9-B8FC-1968802DC3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76293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58EAB98-5CE6-403E-815E-10862B7C8273}"/>
              </a:ext>
            </a:extLst>
          </p:cNvPr>
          <p:cNvGrpSpPr/>
          <p:nvPr userDrawn="1"/>
        </p:nvGrpSpPr>
        <p:grpSpPr>
          <a:xfrm>
            <a:off x="515938" y="1546892"/>
            <a:ext cx="11160125" cy="337197"/>
            <a:chOff x="446089" y="1670050"/>
            <a:chExt cx="8686799" cy="457200"/>
          </a:xfrm>
        </p:grpSpPr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1A4D320F-88C4-46E6-A63C-84E38BD11176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46089" y="1670050"/>
              <a:ext cx="2003546" cy="457200"/>
            </a:xfrm>
            <a:prstGeom prst="homePlate">
              <a:avLst>
                <a:gd name="adj" fmla="val 19790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CF5FAD88-B2A8-438D-976C-A15F2607D33A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678459" y="1670050"/>
              <a:ext cx="1997614" cy="457200"/>
            </a:xfrm>
            <a:prstGeom prst="chevron">
              <a:avLst>
                <a:gd name="adj" fmla="val 20161"/>
              </a:avLst>
            </a:prstGeom>
            <a:solidFill>
              <a:schemeClr val="bg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25">
              <a:extLst>
                <a:ext uri="{FF2B5EF4-FFF2-40B4-BE49-F238E27FC236}">
                  <a16:creationId xmlns:a16="http://schemas.microsoft.com/office/drawing/2014/main" id="{46743AE2-FAAC-4073-8D0F-BCB3423D35B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7125401" y="1670050"/>
              <a:ext cx="2007487" cy="457200"/>
            </a:xfrm>
            <a:prstGeom prst="chevron">
              <a:avLst>
                <a:gd name="adj" fmla="val 20827"/>
              </a:avLst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198000" tIns="54000" bIns="54000" anchor="ctr"/>
            <a:lstStyle/>
            <a:p>
              <a:pPr algn="ctr"/>
              <a:endParaRPr lang="de-DE" alt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4DCB3E1-3610-4FD9-8FC0-FD43D52696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5938" y="1547412"/>
            <a:ext cx="2574000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637B499B-9BB1-47AE-826E-C244D825858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3913" y="1547412"/>
            <a:ext cx="2566380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E5E1315-670C-4F0E-9200-F0B984E6AC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97000" y="1547412"/>
            <a:ext cx="2579063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9B690A-8025-4BA8-9C8B-DB72F6B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F62371E8-EEF6-449E-9E7B-E24EB5C667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D4F58FB-9038-4C3E-BFCB-64C0510DF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A114D1C0-81E6-4410-86FA-5338592B3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74A9941C-FE0D-4C64-BE82-504078B9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2B3231CF-A2BC-46F9-A383-48ABF17B8D6E}"/>
              </a:ext>
            </a:extLst>
          </p:cNvPr>
          <p:cNvSpPr>
            <a:spLocks noGrp="1"/>
          </p:cNvSpPr>
          <p:nvPr>
            <p:ph idx="52"/>
          </p:nvPr>
        </p:nvSpPr>
        <p:spPr>
          <a:xfrm>
            <a:off x="6236647" y="2139271"/>
            <a:ext cx="2574000" cy="4112304"/>
          </a:xfrm>
        </p:spPr>
        <p:txBody>
          <a:bodyPr lIns="0" r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AutoShape 23">
            <a:extLst>
              <a:ext uri="{FF2B5EF4-FFF2-40B4-BE49-F238E27FC236}">
                <a16:creationId xmlns:a16="http://schemas.microsoft.com/office/drawing/2014/main" id="{47D1C950-82F3-4626-8979-8A094BEDD666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6231584" y="1546756"/>
            <a:ext cx="2579063" cy="337197"/>
          </a:xfrm>
          <a:prstGeom prst="chevron">
            <a:avLst>
              <a:gd name="adj" fmla="val 20161"/>
            </a:avLst>
          </a:prstGeom>
          <a:solidFill>
            <a:schemeClr val="bg2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98000" tIns="54000" bIns="54000" anchor="ctr"/>
          <a:lstStyle/>
          <a:p>
            <a:pPr algn="ctr"/>
            <a:endParaRPr lang="de-DE" altLang="de-DE" b="1" dirty="0">
              <a:solidFill>
                <a:schemeClr val="bg1"/>
              </a:solidFill>
            </a:endParaRP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6CE19CC6-95BA-4699-946D-BAB3E056F65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31584" y="1552771"/>
            <a:ext cx="2579064" cy="336813"/>
          </a:xfr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270000" indent="0">
              <a:spcBef>
                <a:spcPts val="336"/>
              </a:spcBef>
              <a:buNone/>
              <a:defRPr sz="1400"/>
            </a:lvl2pPr>
            <a:lvl3pPr>
              <a:spcBef>
                <a:spcPts val="336"/>
              </a:spcBef>
              <a:defRPr sz="1400"/>
            </a:lvl3pPr>
            <a:lvl4pPr>
              <a:spcBef>
                <a:spcPts val="336"/>
              </a:spcBef>
              <a:defRPr sz="1400"/>
            </a:lvl4pPr>
            <a:lvl5pPr>
              <a:spcBef>
                <a:spcPts val="336"/>
              </a:spcBef>
              <a:defRPr sz="1400"/>
            </a:lvl5pPr>
          </a:lstStyle>
          <a:p>
            <a:pPr lvl="0"/>
            <a:r>
              <a:rPr lang="de-DE" dirty="0"/>
              <a:t>Phase eingeben</a:t>
            </a:r>
          </a:p>
        </p:txBody>
      </p:sp>
    </p:spTree>
    <p:extLst>
      <p:ext uri="{BB962C8B-B14F-4D97-AF65-F5344CB8AC3E}">
        <p14:creationId xmlns:p14="http://schemas.microsoft.com/office/powerpoint/2010/main" val="33523734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693A199-1CBD-495E-9E6D-DC37DD530416}"/>
              </a:ext>
            </a:extLst>
          </p:cNvPr>
          <p:cNvCxnSpPr>
            <a:cxnSpLocks/>
          </p:cNvCxnSpPr>
          <p:nvPr userDrawn="1"/>
        </p:nvCxnSpPr>
        <p:spPr>
          <a:xfrm>
            <a:off x="534975" y="2448601"/>
            <a:ext cx="11124000" cy="0"/>
          </a:xfrm>
          <a:prstGeom prst="line">
            <a:avLst/>
          </a:prstGeom>
          <a:ln w="57150" cap="rnd">
            <a:solidFill>
              <a:schemeClr val="bg2">
                <a:lumMod val="7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299E1DCF-DE70-417C-A459-B490BF9023E9}"/>
              </a:ext>
            </a:extLst>
          </p:cNvPr>
          <p:cNvSpPr/>
          <p:nvPr userDrawn="1"/>
        </p:nvSpPr>
        <p:spPr>
          <a:xfrm>
            <a:off x="1132629" y="2088405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9D478C-E6AF-425C-A91F-5BD3FA4044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3420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85DE1BF3-FCF1-4997-89AE-A99FC2F157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6211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21C7818B-0D9F-4209-83E1-64D8D2A52C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9002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895D2EAA-C4D3-46F2-AA9F-33AEBAAF1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31792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96894346-6D81-4D43-BCFB-C978807673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629" y="3480617"/>
            <a:ext cx="1944000" cy="2772000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buFontTx/>
              <a:buNone/>
              <a:defRPr sz="1400">
                <a:latin typeface="+mn-lt"/>
              </a:defRPr>
            </a:lvl1pPr>
            <a:lvl2pPr marL="0" indent="-180000">
              <a:lnSpc>
                <a:spcPts val="1850"/>
              </a:lnSpc>
              <a:defRPr sz="1400">
                <a:latin typeface="+mn-lt"/>
              </a:defRPr>
            </a:lvl2pPr>
            <a:lvl3pPr marL="0">
              <a:lnSpc>
                <a:spcPts val="1850"/>
              </a:lnSpc>
              <a:defRPr sz="14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850"/>
              </a:lnSpc>
              <a:defRPr sz="1400">
                <a:latin typeface="+mn-lt"/>
              </a:defRPr>
            </a:lvl4pPr>
            <a:lvl5pPr>
              <a:lnSpc>
                <a:spcPts val="1650"/>
              </a:lnSpc>
              <a:defRPr sz="1400">
                <a:latin typeface="+mn-lt"/>
              </a:defRPr>
            </a:lvl5pPr>
          </a:lstStyle>
          <a:p>
            <a:pPr lvl="3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99EDDB8-9402-441F-A3B7-E6A4F8C972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2629" y="2310293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263719C-0EDB-4328-BFBE-33D1173681ED}"/>
              </a:ext>
            </a:extLst>
          </p:cNvPr>
          <p:cNvSpPr/>
          <p:nvPr userDrawn="1"/>
        </p:nvSpPr>
        <p:spPr>
          <a:xfrm>
            <a:off x="3435420" y="2088213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0" name="Textplatzhalter 13">
            <a:extLst>
              <a:ext uri="{FF2B5EF4-FFF2-40B4-BE49-F238E27FC236}">
                <a16:creationId xmlns:a16="http://schemas.microsoft.com/office/drawing/2014/main" id="{CB53C93C-4F05-427F-8D25-E63AC0053B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5420" y="2310101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866B096-36E2-4911-B73C-51449869E6B0}"/>
              </a:ext>
            </a:extLst>
          </p:cNvPr>
          <p:cNvSpPr/>
          <p:nvPr userDrawn="1"/>
        </p:nvSpPr>
        <p:spPr>
          <a:xfrm>
            <a:off x="5738211" y="2088601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2" name="Textplatzhalter 13">
            <a:extLst>
              <a:ext uri="{FF2B5EF4-FFF2-40B4-BE49-F238E27FC236}">
                <a16:creationId xmlns:a16="http://schemas.microsoft.com/office/drawing/2014/main" id="{04A5D8F4-BD20-4723-843C-44D6DD05DD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8211" y="2310489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83E725D-C4E2-4F8F-8F3C-FAC0E0C9D594}"/>
              </a:ext>
            </a:extLst>
          </p:cNvPr>
          <p:cNvSpPr/>
          <p:nvPr userDrawn="1"/>
        </p:nvSpPr>
        <p:spPr>
          <a:xfrm>
            <a:off x="8041002" y="2088601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4" name="Textplatzhalter 13">
            <a:extLst>
              <a:ext uri="{FF2B5EF4-FFF2-40B4-BE49-F238E27FC236}">
                <a16:creationId xmlns:a16="http://schemas.microsoft.com/office/drawing/2014/main" id="{1D00326A-E70B-4B9C-8A02-3C33BF1B3C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1002" y="2310489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B6A26DD-8624-4A8E-BEEB-80FB033C4859}"/>
              </a:ext>
            </a:extLst>
          </p:cNvPr>
          <p:cNvSpPr/>
          <p:nvPr userDrawn="1"/>
        </p:nvSpPr>
        <p:spPr>
          <a:xfrm>
            <a:off x="10343792" y="2084735"/>
            <a:ext cx="720000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50"/>
              </a:lnSpc>
            </a:pPr>
            <a:endParaRPr lang="de-DE" sz="1400" dirty="0">
              <a:latin typeface="MetaPro-Bold" panose="020B0804030101020102" pitchFamily="34" charset="0"/>
            </a:endParaRPr>
          </a:p>
        </p:txBody>
      </p:sp>
      <p:sp>
        <p:nvSpPr>
          <p:cNvPr id="36" name="Textplatzhalter 13">
            <a:extLst>
              <a:ext uri="{FF2B5EF4-FFF2-40B4-BE49-F238E27FC236}">
                <a16:creationId xmlns:a16="http://schemas.microsoft.com/office/drawing/2014/main" id="{ACA04499-6467-42E6-9628-275B1CFB58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43792" y="2306623"/>
            <a:ext cx="720000" cy="276225"/>
          </a:xfrm>
        </p:spPr>
        <p:txBody>
          <a:bodyPr lIns="0" rIns="0" anchor="ctr" anchorCtr="0">
            <a:noAutofit/>
          </a:bodyPr>
          <a:lstStyle>
            <a:lvl1pPr marL="0" indent="0" algn="ctr">
              <a:lnSpc>
                <a:spcPts val="165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Jahr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7140E51-DD0B-4732-975E-2CA2B0F8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7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F3368B04-D130-495E-B298-74B23EFC4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762000"/>
            <a:ext cx="7128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  <a:p>
            <a:pPr lvl="0"/>
            <a:r>
              <a:rPr lang="de-DE" dirty="0"/>
              <a:t>2-zeilig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E7ECB06C-FDB7-496A-B13B-F7174ECF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01ACACAA-B31A-4174-967F-F9BF5CD22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9B673C6F-65E3-48FB-BB5B-A1AB77595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F2BD96-D362-42FB-8378-3EA598C664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942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9113379A-04F6-4F9B-931B-410331E466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22733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46BED37A-64CF-4965-A425-66ABF49EC5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5524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EDBFEBCF-EB35-4BB7-8DD2-C668A21D95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28315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3EB60C92-F5BF-4DB3-A9CE-D4B919AC75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31105" y="3041649"/>
            <a:ext cx="1944687" cy="428294"/>
          </a:xfrm>
        </p:spPr>
        <p:txBody>
          <a:bodyPr/>
          <a:lstStyle>
            <a:lvl1pPr marL="0" indent="0">
              <a:lnSpc>
                <a:spcPts val="1850"/>
              </a:lnSpc>
              <a:buNone/>
              <a:defRPr sz="14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27348639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llen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01C0B67-6E31-4253-88CA-D3F72379C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404813"/>
            <a:ext cx="8280000" cy="348561"/>
          </a:xfrm>
        </p:spPr>
        <p:txBody>
          <a:bodyPr lIns="0">
            <a:noAutofit/>
          </a:bodyPr>
          <a:lstStyle>
            <a:lvl1pPr>
              <a:lnSpc>
                <a:spcPts val="2700"/>
              </a:lnSpc>
              <a:defRPr sz="2600" cap="all" baseline="0"/>
            </a:lvl1pPr>
          </a:lstStyle>
          <a:p>
            <a:r>
              <a:rPr lang="de-DE" dirty="0"/>
              <a:t>Quellenverzeichnis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061C7CD-95A5-496C-BE3D-5D2EDFA9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2422CEB-7BBF-4F99-A032-A598EE092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3D08EEE9-D086-4D25-8F10-3DB90135E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358C462-7B19-498A-8DFD-AF82F7FEE7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1545878"/>
            <a:ext cx="11160000" cy="4701600"/>
          </a:xfrm>
        </p:spPr>
        <p:txBody>
          <a:bodyPr numCol="1" spcCol="396000"/>
          <a:lstStyle>
            <a:lvl1pPr marL="357188" indent="-357188">
              <a:spcAft>
                <a:spcPts val="600"/>
              </a:spcAft>
              <a:buFont typeface="+mj-lt"/>
              <a:buAutoNum type="arabicPeriod"/>
              <a:defRPr/>
            </a:lvl1pPr>
            <a:lvl2pPr marL="717550" indent="-360363">
              <a:spcAft>
                <a:spcPts val="600"/>
              </a:spcAft>
              <a:buFont typeface="+mj-lt"/>
              <a:buAutoNum type="arabicPeriod"/>
              <a:defRPr/>
            </a:lvl2pPr>
            <a:lvl3pPr marL="357188" indent="-357188">
              <a:spcAft>
                <a:spcPts val="600"/>
              </a:spcAft>
              <a:buFont typeface="+mj-lt"/>
              <a:buAutoNum type="arabicPeriod"/>
              <a:defRPr/>
            </a:lvl3pPr>
            <a:lvl4pPr marL="717550" indent="-360363">
              <a:spcAft>
                <a:spcPts val="600"/>
              </a:spcAft>
              <a:buFont typeface="+mj-lt"/>
              <a:buAutoNum type="arabicPeriod"/>
              <a:defRPr/>
            </a:lvl4pPr>
            <a:lvl5pPr marL="717550" indent="-360363">
              <a:spcAft>
                <a:spcPts val="600"/>
              </a:spcAft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0"/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979BF985-08E6-46FF-B21B-678290C0B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762000"/>
            <a:ext cx="8280000" cy="600974"/>
          </a:xfrm>
        </p:spPr>
        <p:txBody>
          <a:bodyPr/>
          <a:lstStyle>
            <a:lvl1pPr marL="0" indent="0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1740978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nnseite-gra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76F9FE1-535E-448D-9FE8-0094D54C1F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EF96D55-B36D-4846-AB33-40C08583D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543050"/>
            <a:ext cx="11160125" cy="820738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Trennseite Titel bearbeiten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D910954-CB81-4DBA-A40B-BDDC6F618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26" y="2368550"/>
            <a:ext cx="11158860" cy="619465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000" kern="1200" cap="none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5pPr marL="0" indent="0">
              <a:buNone/>
              <a:defRPr/>
            </a:lvl5pPr>
          </a:lstStyle>
          <a:p>
            <a:pPr lvl="0"/>
            <a:r>
              <a:rPr lang="de-DE" dirty="0"/>
              <a:t>Untertitel bearbeiten 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3EE4BF8-2D14-4806-A9CE-B48F5F249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7E773BB2-E5F7-452F-AE67-AEF9CD1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CAA5E845-3E1A-4320-8DBF-1F1C9F1C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bg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0613C14-3C53-4B91-B1BF-A9E753548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552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545C18E-93FC-4645-9C8E-47C65EF82D18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6253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F60AB6D-FA46-4863-8ED4-985A52B022E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00952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560AD4-8821-4330-BCF3-B1FB87A9A005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6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9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image" Target="NUL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40.sv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49285E-0B51-4F49-B4A7-9A162965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8" cy="7945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4F8EBB-7058-4DA6-9371-56C1459C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545878"/>
            <a:ext cx="11160125" cy="47025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3D135E8-8B1A-4841-80C2-FD57EFACBA38}"/>
              </a:ext>
            </a:extLst>
          </p:cNvPr>
          <p:cNvSpPr txBox="1"/>
          <p:nvPr userDrawn="1"/>
        </p:nvSpPr>
        <p:spPr>
          <a:xfrm>
            <a:off x="5880236" y="-24622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9C538C-4E09-486B-84BE-34ADBF6F6480}"/>
              </a:ext>
            </a:extLst>
          </p:cNvPr>
          <p:cNvSpPr txBox="1"/>
          <p:nvPr userDrawn="1"/>
        </p:nvSpPr>
        <p:spPr>
          <a:xfrm>
            <a:off x="5880236" y="685800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DCF592-5A56-4ECA-B47D-CE13926F164A}"/>
              </a:ext>
            </a:extLst>
          </p:cNvPr>
          <p:cNvSpPr txBox="1"/>
          <p:nvPr userDrawn="1"/>
        </p:nvSpPr>
        <p:spPr>
          <a:xfrm>
            <a:off x="-449668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94635F9-D48A-4A31-84BD-CBE77D40F583}"/>
              </a:ext>
            </a:extLst>
          </p:cNvPr>
          <p:cNvSpPr txBox="1"/>
          <p:nvPr userDrawn="1"/>
        </p:nvSpPr>
        <p:spPr>
          <a:xfrm>
            <a:off x="12196765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6854043-B88B-4A58-A83C-A0086E2B0DE8}"/>
              </a:ext>
            </a:extLst>
          </p:cNvPr>
          <p:cNvSpPr txBox="1"/>
          <p:nvPr userDrawn="1"/>
        </p:nvSpPr>
        <p:spPr>
          <a:xfrm>
            <a:off x="-449668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723880E-21D9-4937-880D-9232567CE37A}"/>
              </a:ext>
            </a:extLst>
          </p:cNvPr>
          <p:cNvSpPr txBox="1"/>
          <p:nvPr userDrawn="1"/>
        </p:nvSpPr>
        <p:spPr>
          <a:xfrm>
            <a:off x="12196765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6C1B80-D5BF-47E0-8864-6BE709EF9988}"/>
              </a:ext>
            </a:extLst>
          </p:cNvPr>
          <p:cNvSpPr txBox="1"/>
          <p:nvPr userDrawn="1"/>
        </p:nvSpPr>
        <p:spPr>
          <a:xfrm>
            <a:off x="-449668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6085885-1136-4CC3-AC99-AC8DBEE06287}"/>
              </a:ext>
            </a:extLst>
          </p:cNvPr>
          <p:cNvSpPr txBox="1"/>
          <p:nvPr userDrawn="1"/>
        </p:nvSpPr>
        <p:spPr>
          <a:xfrm>
            <a:off x="12196765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546D7EE-4CE2-49B9-B2F2-C7AE6B8A6A06}"/>
              </a:ext>
            </a:extLst>
          </p:cNvPr>
          <p:cNvSpPr txBox="1"/>
          <p:nvPr userDrawn="1"/>
        </p:nvSpPr>
        <p:spPr>
          <a:xfrm>
            <a:off x="-449668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0FAB9FE-1FD9-4202-B5AF-3A394BDF740E}"/>
              </a:ext>
            </a:extLst>
          </p:cNvPr>
          <p:cNvSpPr txBox="1"/>
          <p:nvPr userDrawn="1"/>
        </p:nvSpPr>
        <p:spPr>
          <a:xfrm>
            <a:off x="12196765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97147D-E28A-4E0B-8226-ADF139ABC9AF}"/>
              </a:ext>
            </a:extLst>
          </p:cNvPr>
          <p:cNvSpPr txBox="1"/>
          <p:nvPr userDrawn="1"/>
        </p:nvSpPr>
        <p:spPr>
          <a:xfrm>
            <a:off x="-449668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3AAF2B-970C-4E42-A666-A05945E363C3}"/>
              </a:ext>
            </a:extLst>
          </p:cNvPr>
          <p:cNvSpPr txBox="1"/>
          <p:nvPr userDrawn="1"/>
        </p:nvSpPr>
        <p:spPr>
          <a:xfrm>
            <a:off x="12196765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995C9E-57A8-45BA-91F3-A21FFD4927E8}"/>
              </a:ext>
            </a:extLst>
          </p:cNvPr>
          <p:cNvSpPr txBox="1"/>
          <p:nvPr userDrawn="1"/>
        </p:nvSpPr>
        <p:spPr>
          <a:xfrm>
            <a:off x="866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82B30D8-29C9-498D-83EB-31F120C2FACD}"/>
              </a:ext>
            </a:extLst>
          </p:cNvPr>
          <p:cNvSpPr txBox="1"/>
          <p:nvPr userDrawn="1"/>
        </p:nvSpPr>
        <p:spPr>
          <a:xfrm>
            <a:off x="1169154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B8F4D43-6129-4F9A-B402-48DDB7E675C8}"/>
              </a:ext>
            </a:extLst>
          </p:cNvPr>
          <p:cNvSpPr txBox="1"/>
          <p:nvPr userDrawn="1"/>
        </p:nvSpPr>
        <p:spPr>
          <a:xfrm>
            <a:off x="866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7C4F253-E2FF-49F4-82C8-724A7E83C075}"/>
              </a:ext>
            </a:extLst>
          </p:cNvPr>
          <p:cNvSpPr txBox="1"/>
          <p:nvPr userDrawn="1"/>
        </p:nvSpPr>
        <p:spPr>
          <a:xfrm>
            <a:off x="1169154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40" name="Datumsplatzhalter 3">
            <a:extLst>
              <a:ext uri="{FF2B5EF4-FFF2-40B4-BE49-F238E27FC236}">
                <a16:creationId xmlns:a16="http://schemas.microsoft.com/office/drawing/2014/main" id="{2DEA8D1E-F0E5-4868-ACE9-3C60E6097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41" name="Fußzeilenplatzhalter 4">
            <a:extLst>
              <a:ext uri="{FF2B5EF4-FFF2-40B4-BE49-F238E27FC236}">
                <a16:creationId xmlns:a16="http://schemas.microsoft.com/office/drawing/2014/main" id="{B4FD2590-6EA0-4C0D-900E-027FC2D27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id="{3A227E25-EBA1-4C5A-985D-711384990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8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4" r:id="rId2"/>
    <p:sldLayoutId id="2147483666" r:id="rId3"/>
    <p:sldLayoutId id="2147483728" r:id="rId4"/>
    <p:sldLayoutId id="2147483727" r:id="rId5"/>
    <p:sldLayoutId id="2147483721" r:id="rId6"/>
    <p:sldLayoutId id="2147483720" r:id="rId7"/>
    <p:sldLayoutId id="2147483695" r:id="rId8"/>
    <p:sldLayoutId id="2147483702" r:id="rId9"/>
    <p:sldLayoutId id="2147483726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97" r:id="rId16"/>
    <p:sldLayoutId id="2147483798" r:id="rId17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3000" kern="1200" spc="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450"/>
        </a:lnSpc>
        <a:spcBef>
          <a:spcPts val="0"/>
        </a:spcBef>
        <a:buFont typeface="Arial" panose="020B0604020202020204" pitchFamily="34" charset="0"/>
        <a:buChar char="•"/>
        <a:defRPr sz="20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ts val="2050"/>
        </a:lnSpc>
        <a:spcBef>
          <a:spcPts val="0"/>
        </a:spcBef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255" userDrawn="1">
          <p15:clr>
            <a:srgbClr val="F26B43"/>
          </p15:clr>
        </p15:guide>
        <p15:guide id="3" orient="horz" pos="418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  <p15:guide id="7" orient="horz" pos="3938" userDrawn="1">
          <p15:clr>
            <a:srgbClr val="F26B43"/>
          </p15:clr>
        </p15:guide>
        <p15:guide id="8" orient="horz" pos="97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feld 15"/>
          <p:cNvSpPr/>
          <p:nvPr/>
        </p:nvSpPr>
        <p:spPr>
          <a:xfrm>
            <a:off x="5882400" y="-2462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17" name="Textfeld 18"/>
          <p:cNvSpPr/>
          <p:nvPr/>
        </p:nvSpPr>
        <p:spPr>
          <a:xfrm>
            <a:off x="5882400" y="685800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18" name="Textfeld 19"/>
          <p:cNvSpPr/>
          <p:nvPr/>
        </p:nvSpPr>
        <p:spPr>
          <a:xfrm>
            <a:off x="-44748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19" name="Textfeld 20"/>
          <p:cNvSpPr/>
          <p:nvPr/>
        </p:nvSpPr>
        <p:spPr>
          <a:xfrm>
            <a:off x="1219896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20" name="Textfeld 21"/>
          <p:cNvSpPr/>
          <p:nvPr/>
        </p:nvSpPr>
        <p:spPr>
          <a:xfrm>
            <a:off x="-44748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21" name="Textfeld 22"/>
          <p:cNvSpPr/>
          <p:nvPr/>
        </p:nvSpPr>
        <p:spPr>
          <a:xfrm>
            <a:off x="1219896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22" name="Textfeld 23"/>
          <p:cNvSpPr/>
          <p:nvPr/>
        </p:nvSpPr>
        <p:spPr>
          <a:xfrm>
            <a:off x="-44748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23" name="Textfeld 24"/>
          <p:cNvSpPr/>
          <p:nvPr/>
        </p:nvSpPr>
        <p:spPr>
          <a:xfrm>
            <a:off x="1219896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24" name="Textfeld 25"/>
          <p:cNvSpPr/>
          <p:nvPr/>
        </p:nvSpPr>
        <p:spPr>
          <a:xfrm>
            <a:off x="-44748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25" name="Textfeld 26"/>
          <p:cNvSpPr/>
          <p:nvPr/>
        </p:nvSpPr>
        <p:spPr>
          <a:xfrm>
            <a:off x="1219896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26" name="Textfeld 27"/>
          <p:cNvSpPr/>
          <p:nvPr/>
        </p:nvSpPr>
        <p:spPr>
          <a:xfrm>
            <a:off x="-44748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27" name="Textfeld 28"/>
          <p:cNvSpPr/>
          <p:nvPr/>
        </p:nvSpPr>
        <p:spPr>
          <a:xfrm>
            <a:off x="1219896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28" name="Textfeld 29"/>
          <p:cNvSpPr/>
          <p:nvPr/>
        </p:nvSpPr>
        <p:spPr>
          <a:xfrm>
            <a:off x="1116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29" name="Textfeld 30"/>
          <p:cNvSpPr/>
          <p:nvPr/>
        </p:nvSpPr>
        <p:spPr>
          <a:xfrm>
            <a:off x="1169424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30" name="Textfeld 31"/>
          <p:cNvSpPr/>
          <p:nvPr/>
        </p:nvSpPr>
        <p:spPr>
          <a:xfrm>
            <a:off x="1116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31" name="Textfeld 32"/>
          <p:cNvSpPr/>
          <p:nvPr/>
        </p:nvSpPr>
        <p:spPr>
          <a:xfrm>
            <a:off x="1169424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32" name="PlaceHolder 1"/>
          <p:cNvSpPr>
            <a:spLocks noGrp="1"/>
          </p:cNvSpPr>
          <p:nvPr>
            <p:ph type="body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ts val="2449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864000" lvl="1" indent="-324000">
              <a:lnSpc>
                <a:spcPts val="2251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marL="1296000" lvl="2" indent="-288000">
              <a:lnSpc>
                <a:spcPts val="2049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1728000" lvl="3" indent="-216000">
              <a:lnSpc>
                <a:spcPts val="1851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2160000" lvl="4" indent="-216000">
              <a:lnSpc>
                <a:spcPts val="1851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815004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0000" indent="-180000">
              <a:lnSpc>
                <a:spcPts val="2449"/>
              </a:lnSpc>
              <a:buClr>
                <a:srgbClr val="46413C"/>
              </a:buClr>
              <a:buFont typeface="Arial"/>
              <a:buChar char="•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180000" lvl="1" indent="-180000">
              <a:lnSpc>
                <a:spcPts val="22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marL="180000" lvl="2" indent="-180000">
              <a:lnSpc>
                <a:spcPts val="2049"/>
              </a:lnSpc>
              <a:buClr>
                <a:srgbClr val="46413C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180000" lvl="3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180000" lvl="4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433512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0000" indent="-180000">
              <a:lnSpc>
                <a:spcPts val="2449"/>
              </a:lnSpc>
              <a:buClr>
                <a:srgbClr val="46413C"/>
              </a:buClr>
              <a:buFont typeface="Arial"/>
              <a:buChar char="•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180000" lvl="1" indent="-180000">
              <a:lnSpc>
                <a:spcPts val="22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marL="180000" lvl="2" indent="-180000">
              <a:lnSpc>
                <a:spcPts val="2049"/>
              </a:lnSpc>
              <a:buClr>
                <a:srgbClr val="46413C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180000" lvl="3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180000" lvl="4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grpSp>
        <p:nvGrpSpPr>
          <p:cNvPr id="535" name="Gruppieren 16"/>
          <p:cNvGrpSpPr/>
          <p:nvPr/>
        </p:nvGrpSpPr>
        <p:grpSpPr>
          <a:xfrm>
            <a:off x="515880" y="1546920"/>
            <a:ext cx="11159640" cy="336960"/>
            <a:chOff x="515880" y="1546920"/>
            <a:chExt cx="11159640" cy="336960"/>
          </a:xfrm>
        </p:grpSpPr>
        <p:sp>
          <p:nvSpPr>
            <p:cNvPr id="536" name="AutoShape 21"/>
            <p:cNvSpPr/>
            <p:nvPr/>
          </p:nvSpPr>
          <p:spPr>
            <a:xfrm>
              <a:off x="515880" y="1546920"/>
              <a:ext cx="3524760" cy="336960"/>
            </a:xfrm>
            <a:prstGeom prst="homePlate">
              <a:avLst>
                <a:gd name="adj" fmla="val 19790"/>
              </a:avLst>
            </a:prstGeom>
            <a:solidFill>
              <a:srgbClr val="E1001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AutoShape 23"/>
            <p:cNvSpPr/>
            <p:nvPr/>
          </p:nvSpPr>
          <p:spPr>
            <a:xfrm>
              <a:off x="4368600" y="1546920"/>
              <a:ext cx="3453480" cy="336960"/>
            </a:xfrm>
            <a:prstGeom prst="chevron">
              <a:avLst>
                <a:gd name="adj" fmla="val 20161"/>
              </a:avLst>
            </a:prstGeom>
            <a:solidFill>
              <a:srgbClr val="80808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AutoShape 25"/>
            <p:cNvSpPr/>
            <p:nvPr/>
          </p:nvSpPr>
          <p:spPr>
            <a:xfrm>
              <a:off x="8150040" y="1546920"/>
              <a:ext cx="3525480" cy="336960"/>
            </a:xfrm>
            <a:prstGeom prst="chevron">
              <a:avLst>
                <a:gd name="adj" fmla="val 20827"/>
              </a:avLst>
            </a:prstGeom>
            <a:solidFill>
              <a:srgbClr val="BFBFB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515880" y="1547280"/>
            <a:ext cx="34570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40" name="PlaceHolder 5"/>
          <p:cNvSpPr>
            <a:spLocks noGrp="1"/>
          </p:cNvSpPr>
          <p:nvPr>
            <p:ph type="body"/>
          </p:nvPr>
        </p:nvSpPr>
        <p:spPr>
          <a:xfrm>
            <a:off x="4360680" y="1547280"/>
            <a:ext cx="346176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41" name="PlaceHolder 6"/>
          <p:cNvSpPr>
            <a:spLocks noGrp="1"/>
          </p:cNvSpPr>
          <p:nvPr>
            <p:ph type="body"/>
          </p:nvPr>
        </p:nvSpPr>
        <p:spPr>
          <a:xfrm>
            <a:off x="8150040" y="1547280"/>
            <a:ext cx="35254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542" name="PlaceHolder 7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Mastertitelformat bearbeiten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543" name="PlaceHolder 8"/>
          <p:cNvSpPr>
            <a:spLocks noGrp="1"/>
          </p:cNvSpPr>
          <p:nvPr>
            <p:ph type="body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Untertitel bearbeiten</a:t>
            </a:r>
          </a:p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2-zeilig</a:t>
            </a:r>
          </a:p>
        </p:txBody>
      </p:sp>
      <p:sp>
        <p:nvSpPr>
          <p:cNvPr id="544" name="PlaceHolder 9"/>
          <p:cNvSpPr>
            <a:spLocks noGrp="1"/>
          </p:cNvSpPr>
          <p:nvPr>
            <p:ph type="dt" idx="25"/>
          </p:nvPr>
        </p:nvSpPr>
        <p:spPr>
          <a:xfrm>
            <a:off x="515880" y="6459120"/>
            <a:ext cx="146196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46413C"/>
                </a:solidFill>
                <a:latin typeface="Arial"/>
              </a:rPr>
              <a:t>&lt;Datum/Uhrzeit&gt;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545" name="PlaceHolder 10"/>
          <p:cNvSpPr>
            <a:spLocks noGrp="1"/>
          </p:cNvSpPr>
          <p:nvPr>
            <p:ph type="ftr" idx="26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46413C"/>
                </a:solidFill>
                <a:latin typeface="Arial"/>
              </a:rPr>
              <a:t>&lt;Fußzeile&gt;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546" name="PlaceHolder 11"/>
          <p:cNvSpPr>
            <a:spLocks noGrp="1"/>
          </p:cNvSpPr>
          <p:nvPr>
            <p:ph type="sldNum" idx="27"/>
          </p:nvPr>
        </p:nvSpPr>
        <p:spPr>
          <a:xfrm>
            <a:off x="11249640" y="6459120"/>
            <a:ext cx="42084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fld id="{4D542E74-30C2-48F8-862F-12350CA0149E}" type="slidenum">
              <a:rPr lang="de-DE" sz="1000" b="0" strike="noStrike" spc="18">
                <a:solidFill>
                  <a:srgbClr val="46413C"/>
                </a:solidFill>
                <a:latin typeface="Arial"/>
              </a:rPr>
              <a:t>‹Nr.›</a:t>
            </a:fld>
            <a:endParaRPr lang="de-DE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255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feld 13"/>
          <p:cNvSpPr/>
          <p:nvPr/>
        </p:nvSpPr>
        <p:spPr>
          <a:xfrm>
            <a:off x="1116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81" name="Textfeld 14"/>
          <p:cNvSpPr/>
          <p:nvPr/>
        </p:nvSpPr>
        <p:spPr>
          <a:xfrm>
            <a:off x="1169424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82" name="Textfeld 15"/>
          <p:cNvSpPr/>
          <p:nvPr/>
        </p:nvSpPr>
        <p:spPr>
          <a:xfrm>
            <a:off x="5882400" y="-2462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83" name="Textfeld 16"/>
          <p:cNvSpPr/>
          <p:nvPr/>
        </p:nvSpPr>
        <p:spPr>
          <a:xfrm>
            <a:off x="1116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84" name="Textfeld 17"/>
          <p:cNvSpPr/>
          <p:nvPr/>
        </p:nvSpPr>
        <p:spPr>
          <a:xfrm>
            <a:off x="1169424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85" name="Textfeld 18"/>
          <p:cNvSpPr/>
          <p:nvPr/>
        </p:nvSpPr>
        <p:spPr>
          <a:xfrm>
            <a:off x="5882400" y="685800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86" name="Textfeld 19"/>
          <p:cNvSpPr/>
          <p:nvPr/>
        </p:nvSpPr>
        <p:spPr>
          <a:xfrm>
            <a:off x="-44748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87" name="Textfeld 20"/>
          <p:cNvSpPr/>
          <p:nvPr/>
        </p:nvSpPr>
        <p:spPr>
          <a:xfrm>
            <a:off x="1219896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88" name="Textfeld 21"/>
          <p:cNvSpPr/>
          <p:nvPr/>
        </p:nvSpPr>
        <p:spPr>
          <a:xfrm>
            <a:off x="-44748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89" name="Textfeld 22"/>
          <p:cNvSpPr/>
          <p:nvPr/>
        </p:nvSpPr>
        <p:spPr>
          <a:xfrm>
            <a:off x="1219896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90" name="Textfeld 23"/>
          <p:cNvSpPr/>
          <p:nvPr/>
        </p:nvSpPr>
        <p:spPr>
          <a:xfrm>
            <a:off x="-44748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91" name="Textfeld 24"/>
          <p:cNvSpPr/>
          <p:nvPr/>
        </p:nvSpPr>
        <p:spPr>
          <a:xfrm>
            <a:off x="1219896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92" name="Textfeld 25"/>
          <p:cNvSpPr/>
          <p:nvPr/>
        </p:nvSpPr>
        <p:spPr>
          <a:xfrm>
            <a:off x="-44748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93" name="Textfeld 26"/>
          <p:cNvSpPr/>
          <p:nvPr/>
        </p:nvSpPr>
        <p:spPr>
          <a:xfrm>
            <a:off x="1219896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94" name="Textfeld 27"/>
          <p:cNvSpPr/>
          <p:nvPr/>
        </p:nvSpPr>
        <p:spPr>
          <a:xfrm>
            <a:off x="-44748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395" name="Textfeld 28"/>
          <p:cNvSpPr/>
          <p:nvPr/>
        </p:nvSpPr>
        <p:spPr>
          <a:xfrm>
            <a:off x="1219896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pic>
        <p:nvPicPr>
          <p:cNvPr id="396" name="Grafik 29"/>
          <p:cNvPicPr/>
          <p:nvPr/>
        </p:nvPicPr>
        <p:blipFill>
          <a:blip r:embed="rId14"/>
          <a:stretch/>
        </p:blipFill>
        <p:spPr>
          <a:xfrm>
            <a:off x="9375120" y="442800"/>
            <a:ext cx="2297520" cy="469440"/>
          </a:xfrm>
          <a:prstGeom prst="rect">
            <a:avLst/>
          </a:prstGeom>
          <a:ln w="0">
            <a:noFill/>
          </a:ln>
        </p:spPr>
      </p:pic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ts val="2449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864000" lvl="1" indent="-324000">
              <a:lnSpc>
                <a:spcPts val="2251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marL="1296000" lvl="2" indent="-288000">
              <a:lnSpc>
                <a:spcPts val="2049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1728000" lvl="3" indent="-216000">
              <a:lnSpc>
                <a:spcPts val="1851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2160000" lvl="4" indent="-216000">
              <a:lnSpc>
                <a:spcPts val="1851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815004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0000" indent="-180000">
              <a:lnSpc>
                <a:spcPts val="2449"/>
              </a:lnSpc>
              <a:buClr>
                <a:srgbClr val="46413C"/>
              </a:buClr>
              <a:buFont typeface="Arial"/>
              <a:buChar char="•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360000" lvl="1" indent="-180000">
              <a:lnSpc>
                <a:spcPts val="22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lvl="2" indent="-180000">
              <a:lnSpc>
                <a:spcPts val="2049"/>
              </a:lnSpc>
              <a:buClr>
                <a:srgbClr val="46413C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360000" lvl="3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540000" lvl="4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433512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0000" indent="-180000">
              <a:lnSpc>
                <a:spcPts val="2449"/>
              </a:lnSpc>
              <a:buClr>
                <a:srgbClr val="46413C"/>
              </a:buClr>
              <a:buFont typeface="Arial"/>
              <a:buChar char="•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360000" lvl="1" indent="-180000">
              <a:lnSpc>
                <a:spcPts val="22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lvl="2" indent="-180000">
              <a:lnSpc>
                <a:spcPts val="2049"/>
              </a:lnSpc>
              <a:buClr>
                <a:srgbClr val="46413C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360000" lvl="3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540000" lvl="4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grpSp>
        <p:nvGrpSpPr>
          <p:cNvPr id="400" name="Gruppieren 16"/>
          <p:cNvGrpSpPr/>
          <p:nvPr/>
        </p:nvGrpSpPr>
        <p:grpSpPr>
          <a:xfrm>
            <a:off x="515880" y="1546920"/>
            <a:ext cx="11159640" cy="336960"/>
            <a:chOff x="515880" y="1546920"/>
            <a:chExt cx="11159640" cy="336960"/>
          </a:xfrm>
        </p:grpSpPr>
        <p:sp>
          <p:nvSpPr>
            <p:cNvPr id="401" name="AutoShape 21"/>
            <p:cNvSpPr/>
            <p:nvPr/>
          </p:nvSpPr>
          <p:spPr>
            <a:xfrm>
              <a:off x="515880" y="1546920"/>
              <a:ext cx="3524760" cy="336960"/>
            </a:xfrm>
            <a:prstGeom prst="homePlate">
              <a:avLst>
                <a:gd name="adj" fmla="val 19790"/>
              </a:avLst>
            </a:prstGeom>
            <a:solidFill>
              <a:srgbClr val="80808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AutoShape 23"/>
            <p:cNvSpPr/>
            <p:nvPr/>
          </p:nvSpPr>
          <p:spPr>
            <a:xfrm>
              <a:off x="4368600" y="1546920"/>
              <a:ext cx="3453480" cy="336960"/>
            </a:xfrm>
            <a:prstGeom prst="chevron">
              <a:avLst>
                <a:gd name="adj" fmla="val 20161"/>
              </a:avLst>
            </a:prstGeom>
            <a:solidFill>
              <a:srgbClr val="E1001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AutoShape 25"/>
            <p:cNvSpPr/>
            <p:nvPr/>
          </p:nvSpPr>
          <p:spPr>
            <a:xfrm>
              <a:off x="8150040" y="1546920"/>
              <a:ext cx="3525480" cy="336960"/>
            </a:xfrm>
            <a:prstGeom prst="chevron">
              <a:avLst>
                <a:gd name="adj" fmla="val 20827"/>
              </a:avLst>
            </a:prstGeom>
            <a:solidFill>
              <a:srgbClr val="80808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515880" y="1547280"/>
            <a:ext cx="34570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 type="body"/>
          </p:nvPr>
        </p:nvSpPr>
        <p:spPr>
          <a:xfrm>
            <a:off x="4360680" y="1547280"/>
            <a:ext cx="346176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06" name="PlaceHolder 6"/>
          <p:cNvSpPr>
            <a:spLocks noGrp="1"/>
          </p:cNvSpPr>
          <p:nvPr>
            <p:ph type="body"/>
          </p:nvPr>
        </p:nvSpPr>
        <p:spPr>
          <a:xfrm>
            <a:off x="8150040" y="1547280"/>
            <a:ext cx="35254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07" name="PlaceHolder 7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Mastertitelformat bearbeiten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08" name="PlaceHolder 8"/>
          <p:cNvSpPr>
            <a:spLocks noGrp="1"/>
          </p:cNvSpPr>
          <p:nvPr>
            <p:ph type="body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Untertitel bearbeiten</a:t>
            </a:r>
          </a:p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2-zeilig</a:t>
            </a:r>
          </a:p>
        </p:txBody>
      </p:sp>
      <p:sp>
        <p:nvSpPr>
          <p:cNvPr id="409" name="PlaceHolder 9"/>
          <p:cNvSpPr>
            <a:spLocks noGrp="1"/>
          </p:cNvSpPr>
          <p:nvPr>
            <p:ph type="dt" idx="19"/>
          </p:nvPr>
        </p:nvSpPr>
        <p:spPr>
          <a:xfrm>
            <a:off x="515880" y="6459120"/>
            <a:ext cx="146196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46413C"/>
                </a:solidFill>
                <a:latin typeface="Arial"/>
              </a:rPr>
              <a:t>&lt;Datum/Uhrzeit&gt;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410" name="PlaceHolder 10"/>
          <p:cNvSpPr>
            <a:spLocks noGrp="1"/>
          </p:cNvSpPr>
          <p:nvPr>
            <p:ph type="ftr" idx="20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46413C"/>
                </a:solidFill>
                <a:latin typeface="Arial"/>
              </a:rPr>
              <a:t>&lt;Fußzeile&gt;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411" name="PlaceHolder 11"/>
          <p:cNvSpPr>
            <a:spLocks noGrp="1"/>
          </p:cNvSpPr>
          <p:nvPr>
            <p:ph type="sldNum" idx="21"/>
          </p:nvPr>
        </p:nvSpPr>
        <p:spPr>
          <a:xfrm>
            <a:off x="11249640" y="6459120"/>
            <a:ext cx="42084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fld id="{A4540A92-32B4-4DA9-94C7-AC9A215C5CF4}" type="slidenum">
              <a:rPr lang="de-DE" sz="1000" b="0" strike="noStrike" spc="18">
                <a:solidFill>
                  <a:srgbClr val="46413C"/>
                </a:solidFill>
                <a:latin typeface="Arial"/>
              </a:rPr>
              <a:t>‹Nr.›</a:t>
            </a:fld>
            <a:endParaRPr lang="de-DE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696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feld 13"/>
          <p:cNvSpPr/>
          <p:nvPr/>
        </p:nvSpPr>
        <p:spPr>
          <a:xfrm>
            <a:off x="1116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84" name="Textfeld 14"/>
          <p:cNvSpPr/>
          <p:nvPr/>
        </p:nvSpPr>
        <p:spPr>
          <a:xfrm>
            <a:off x="1169424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85" name="Textfeld 15"/>
          <p:cNvSpPr/>
          <p:nvPr/>
        </p:nvSpPr>
        <p:spPr>
          <a:xfrm>
            <a:off x="5882400" y="-2462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86" name="Textfeld 16"/>
          <p:cNvSpPr/>
          <p:nvPr/>
        </p:nvSpPr>
        <p:spPr>
          <a:xfrm>
            <a:off x="1116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87" name="Textfeld 17"/>
          <p:cNvSpPr/>
          <p:nvPr/>
        </p:nvSpPr>
        <p:spPr>
          <a:xfrm>
            <a:off x="1169424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88" name="Textfeld 18"/>
          <p:cNvSpPr/>
          <p:nvPr/>
        </p:nvSpPr>
        <p:spPr>
          <a:xfrm>
            <a:off x="5882400" y="685800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89" name="Textfeld 19"/>
          <p:cNvSpPr/>
          <p:nvPr/>
        </p:nvSpPr>
        <p:spPr>
          <a:xfrm>
            <a:off x="-44748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90" name="Textfeld 20"/>
          <p:cNvSpPr/>
          <p:nvPr/>
        </p:nvSpPr>
        <p:spPr>
          <a:xfrm>
            <a:off x="1219896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91" name="Textfeld 21"/>
          <p:cNvSpPr/>
          <p:nvPr/>
        </p:nvSpPr>
        <p:spPr>
          <a:xfrm>
            <a:off x="-44748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92" name="Textfeld 22"/>
          <p:cNvSpPr/>
          <p:nvPr/>
        </p:nvSpPr>
        <p:spPr>
          <a:xfrm>
            <a:off x="1219896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93" name="Textfeld 23"/>
          <p:cNvSpPr/>
          <p:nvPr/>
        </p:nvSpPr>
        <p:spPr>
          <a:xfrm>
            <a:off x="-44748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94" name="Textfeld 24"/>
          <p:cNvSpPr/>
          <p:nvPr/>
        </p:nvSpPr>
        <p:spPr>
          <a:xfrm>
            <a:off x="1219896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95" name="Textfeld 25"/>
          <p:cNvSpPr/>
          <p:nvPr/>
        </p:nvSpPr>
        <p:spPr>
          <a:xfrm>
            <a:off x="-44748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96" name="Textfeld 26"/>
          <p:cNvSpPr/>
          <p:nvPr/>
        </p:nvSpPr>
        <p:spPr>
          <a:xfrm>
            <a:off x="1219896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97" name="Textfeld 27"/>
          <p:cNvSpPr/>
          <p:nvPr/>
        </p:nvSpPr>
        <p:spPr>
          <a:xfrm>
            <a:off x="-44748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98" name="Textfeld 28"/>
          <p:cNvSpPr/>
          <p:nvPr/>
        </p:nvSpPr>
        <p:spPr>
          <a:xfrm>
            <a:off x="1219896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pic>
        <p:nvPicPr>
          <p:cNvPr id="599" name="Grafik 29"/>
          <p:cNvPicPr/>
          <p:nvPr/>
        </p:nvPicPr>
        <p:blipFill>
          <a:blip r:embed="rId14"/>
          <a:stretch/>
        </p:blipFill>
        <p:spPr>
          <a:xfrm>
            <a:off x="9375120" y="442800"/>
            <a:ext cx="2297520" cy="469440"/>
          </a:xfrm>
          <a:prstGeom prst="rect">
            <a:avLst/>
          </a:prstGeom>
          <a:ln w="0">
            <a:noFill/>
          </a:ln>
        </p:spPr>
      </p:pic>
      <p:sp>
        <p:nvSpPr>
          <p:cNvPr id="600" name="PlaceHolder 1"/>
          <p:cNvSpPr>
            <a:spLocks noGrp="1"/>
          </p:cNvSpPr>
          <p:nvPr>
            <p:ph type="body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ts val="2449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864000" lvl="1" indent="-324000">
              <a:lnSpc>
                <a:spcPts val="2251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marL="1296000" lvl="2" indent="-288000">
              <a:lnSpc>
                <a:spcPts val="2049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1728000" lvl="3" indent="-216000">
              <a:lnSpc>
                <a:spcPts val="1851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2160000" lvl="4" indent="-216000">
              <a:lnSpc>
                <a:spcPts val="1851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815004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0000" indent="-180000">
              <a:lnSpc>
                <a:spcPts val="2449"/>
              </a:lnSpc>
              <a:buClr>
                <a:srgbClr val="46413C"/>
              </a:buClr>
              <a:buFont typeface="Arial"/>
              <a:buChar char="•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360000" lvl="1" indent="-180000">
              <a:lnSpc>
                <a:spcPts val="22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lvl="2" indent="-180000">
              <a:lnSpc>
                <a:spcPts val="2049"/>
              </a:lnSpc>
              <a:buClr>
                <a:srgbClr val="46413C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360000" lvl="3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540000" lvl="4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sp>
        <p:nvSpPr>
          <p:cNvPr id="602" name="PlaceHolder 3"/>
          <p:cNvSpPr>
            <a:spLocks noGrp="1"/>
          </p:cNvSpPr>
          <p:nvPr>
            <p:ph type="body"/>
          </p:nvPr>
        </p:nvSpPr>
        <p:spPr>
          <a:xfrm>
            <a:off x="433512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0000" indent="-180000">
              <a:lnSpc>
                <a:spcPts val="2449"/>
              </a:lnSpc>
              <a:buClr>
                <a:srgbClr val="46413C"/>
              </a:buClr>
              <a:buFont typeface="Arial"/>
              <a:buChar char="•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360000" lvl="1" indent="-180000">
              <a:lnSpc>
                <a:spcPts val="22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lvl="2" indent="-180000">
              <a:lnSpc>
                <a:spcPts val="2049"/>
              </a:lnSpc>
              <a:buClr>
                <a:srgbClr val="46413C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360000" lvl="3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540000" lvl="4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grpSp>
        <p:nvGrpSpPr>
          <p:cNvPr id="603" name="Gruppieren 16"/>
          <p:cNvGrpSpPr/>
          <p:nvPr/>
        </p:nvGrpSpPr>
        <p:grpSpPr>
          <a:xfrm>
            <a:off x="515880" y="1546920"/>
            <a:ext cx="11159640" cy="336960"/>
            <a:chOff x="515880" y="1546920"/>
            <a:chExt cx="11159640" cy="336960"/>
          </a:xfrm>
        </p:grpSpPr>
        <p:sp>
          <p:nvSpPr>
            <p:cNvPr id="604" name="AutoShape 21"/>
            <p:cNvSpPr/>
            <p:nvPr/>
          </p:nvSpPr>
          <p:spPr>
            <a:xfrm>
              <a:off x="515880" y="1546920"/>
              <a:ext cx="3524760" cy="336960"/>
            </a:xfrm>
            <a:prstGeom prst="homePlate">
              <a:avLst>
                <a:gd name="adj" fmla="val 19790"/>
              </a:avLst>
            </a:prstGeom>
            <a:solidFill>
              <a:srgbClr val="80808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AutoShape 23"/>
            <p:cNvSpPr/>
            <p:nvPr/>
          </p:nvSpPr>
          <p:spPr>
            <a:xfrm>
              <a:off x="4368600" y="1546920"/>
              <a:ext cx="3453480" cy="336960"/>
            </a:xfrm>
            <a:prstGeom prst="chevron">
              <a:avLst>
                <a:gd name="adj" fmla="val 20161"/>
              </a:avLst>
            </a:prstGeom>
            <a:solidFill>
              <a:srgbClr val="E1001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" name="AutoShape 25"/>
            <p:cNvSpPr/>
            <p:nvPr/>
          </p:nvSpPr>
          <p:spPr>
            <a:xfrm>
              <a:off x="8150040" y="1546920"/>
              <a:ext cx="3525480" cy="336960"/>
            </a:xfrm>
            <a:prstGeom prst="chevron">
              <a:avLst>
                <a:gd name="adj" fmla="val 20827"/>
              </a:avLst>
            </a:prstGeom>
            <a:solidFill>
              <a:srgbClr val="80808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7" name="PlaceHolder 4"/>
          <p:cNvSpPr>
            <a:spLocks noGrp="1"/>
          </p:cNvSpPr>
          <p:nvPr>
            <p:ph type="body"/>
          </p:nvPr>
        </p:nvSpPr>
        <p:spPr>
          <a:xfrm>
            <a:off x="515880" y="1547280"/>
            <a:ext cx="34570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08" name="PlaceHolder 5"/>
          <p:cNvSpPr>
            <a:spLocks noGrp="1"/>
          </p:cNvSpPr>
          <p:nvPr>
            <p:ph type="body"/>
          </p:nvPr>
        </p:nvSpPr>
        <p:spPr>
          <a:xfrm>
            <a:off x="4360680" y="1547280"/>
            <a:ext cx="346176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09" name="PlaceHolder 6"/>
          <p:cNvSpPr>
            <a:spLocks noGrp="1"/>
          </p:cNvSpPr>
          <p:nvPr>
            <p:ph type="body"/>
          </p:nvPr>
        </p:nvSpPr>
        <p:spPr>
          <a:xfrm>
            <a:off x="8150040" y="1547280"/>
            <a:ext cx="35254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10" name="PlaceHolder 7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Mastertitelformat bearbeiten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11" name="PlaceHolder 8"/>
          <p:cNvSpPr>
            <a:spLocks noGrp="1"/>
          </p:cNvSpPr>
          <p:nvPr>
            <p:ph type="body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Untertitel bearbeiten</a:t>
            </a:r>
          </a:p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2-zeilig</a:t>
            </a:r>
          </a:p>
        </p:txBody>
      </p:sp>
      <p:sp>
        <p:nvSpPr>
          <p:cNvPr id="612" name="PlaceHolder 9"/>
          <p:cNvSpPr>
            <a:spLocks noGrp="1"/>
          </p:cNvSpPr>
          <p:nvPr>
            <p:ph type="dt" idx="28"/>
          </p:nvPr>
        </p:nvSpPr>
        <p:spPr>
          <a:xfrm>
            <a:off x="515880" y="6459120"/>
            <a:ext cx="146196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46413C"/>
                </a:solidFill>
                <a:latin typeface="Arial"/>
              </a:rPr>
              <a:t>&lt;Datum/Uhrzeit&gt;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613" name="PlaceHolder 10"/>
          <p:cNvSpPr>
            <a:spLocks noGrp="1"/>
          </p:cNvSpPr>
          <p:nvPr>
            <p:ph type="ftr" idx="29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46413C"/>
                </a:solidFill>
                <a:latin typeface="Arial"/>
              </a:rPr>
              <a:t>&lt;Fußzeile&gt;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614" name="PlaceHolder 11"/>
          <p:cNvSpPr>
            <a:spLocks noGrp="1"/>
          </p:cNvSpPr>
          <p:nvPr>
            <p:ph type="sldNum" idx="30"/>
          </p:nvPr>
        </p:nvSpPr>
        <p:spPr>
          <a:xfrm>
            <a:off x="11249640" y="6459120"/>
            <a:ext cx="42084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fld id="{B6D0D0E6-0D13-4344-8800-3FCB20C4F1AD}" type="slidenum">
              <a:rPr lang="de-DE" sz="1000" b="0" strike="noStrike" spc="18">
                <a:solidFill>
                  <a:srgbClr val="46413C"/>
                </a:solidFill>
                <a:latin typeface="Arial"/>
              </a:rPr>
              <a:t>‹Nr.›</a:t>
            </a:fld>
            <a:endParaRPr lang="de-DE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79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feld 13"/>
          <p:cNvSpPr/>
          <p:nvPr/>
        </p:nvSpPr>
        <p:spPr>
          <a:xfrm>
            <a:off x="1116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49" name="Textfeld 14"/>
          <p:cNvSpPr/>
          <p:nvPr/>
        </p:nvSpPr>
        <p:spPr>
          <a:xfrm>
            <a:off x="1169424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50" name="Textfeld 15"/>
          <p:cNvSpPr/>
          <p:nvPr/>
        </p:nvSpPr>
        <p:spPr>
          <a:xfrm>
            <a:off x="5882400" y="-2462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51" name="Textfeld 16"/>
          <p:cNvSpPr/>
          <p:nvPr/>
        </p:nvSpPr>
        <p:spPr>
          <a:xfrm>
            <a:off x="1116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52" name="Textfeld 17"/>
          <p:cNvSpPr/>
          <p:nvPr/>
        </p:nvSpPr>
        <p:spPr>
          <a:xfrm>
            <a:off x="1169424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53" name="Textfeld 18"/>
          <p:cNvSpPr/>
          <p:nvPr/>
        </p:nvSpPr>
        <p:spPr>
          <a:xfrm>
            <a:off x="5882400" y="685800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54" name="Textfeld 19"/>
          <p:cNvSpPr/>
          <p:nvPr/>
        </p:nvSpPr>
        <p:spPr>
          <a:xfrm>
            <a:off x="-44748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55" name="Textfeld 20"/>
          <p:cNvSpPr/>
          <p:nvPr/>
        </p:nvSpPr>
        <p:spPr>
          <a:xfrm>
            <a:off x="1219896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56" name="Textfeld 21"/>
          <p:cNvSpPr/>
          <p:nvPr/>
        </p:nvSpPr>
        <p:spPr>
          <a:xfrm>
            <a:off x="-44748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57" name="Textfeld 22"/>
          <p:cNvSpPr/>
          <p:nvPr/>
        </p:nvSpPr>
        <p:spPr>
          <a:xfrm>
            <a:off x="1219896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58" name="Textfeld 23"/>
          <p:cNvSpPr/>
          <p:nvPr/>
        </p:nvSpPr>
        <p:spPr>
          <a:xfrm>
            <a:off x="-44748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59" name="Textfeld 24"/>
          <p:cNvSpPr/>
          <p:nvPr/>
        </p:nvSpPr>
        <p:spPr>
          <a:xfrm>
            <a:off x="1219896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60" name="Textfeld 25"/>
          <p:cNvSpPr/>
          <p:nvPr/>
        </p:nvSpPr>
        <p:spPr>
          <a:xfrm>
            <a:off x="-44748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61" name="Textfeld 26"/>
          <p:cNvSpPr/>
          <p:nvPr/>
        </p:nvSpPr>
        <p:spPr>
          <a:xfrm>
            <a:off x="1219896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62" name="Textfeld 27"/>
          <p:cNvSpPr/>
          <p:nvPr/>
        </p:nvSpPr>
        <p:spPr>
          <a:xfrm>
            <a:off x="-44748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63" name="Textfeld 28"/>
          <p:cNvSpPr/>
          <p:nvPr/>
        </p:nvSpPr>
        <p:spPr>
          <a:xfrm>
            <a:off x="1219896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pic>
        <p:nvPicPr>
          <p:cNvPr id="464" name="Grafik 29"/>
          <p:cNvPicPr/>
          <p:nvPr/>
        </p:nvPicPr>
        <p:blipFill>
          <a:blip r:embed="rId14"/>
          <a:stretch/>
        </p:blipFill>
        <p:spPr>
          <a:xfrm>
            <a:off x="9375120" y="442800"/>
            <a:ext cx="2297520" cy="469440"/>
          </a:xfrm>
          <a:prstGeom prst="rect">
            <a:avLst/>
          </a:prstGeom>
          <a:ln w="0">
            <a:noFill/>
          </a:ln>
        </p:spPr>
      </p:pic>
      <p:sp>
        <p:nvSpPr>
          <p:cNvPr id="465" name="PlaceHolder 1"/>
          <p:cNvSpPr>
            <a:spLocks noGrp="1"/>
          </p:cNvSpPr>
          <p:nvPr>
            <p:ph type="body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ts val="2449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864000" lvl="1" indent="-324000">
              <a:lnSpc>
                <a:spcPts val="2251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marL="1296000" lvl="2" indent="-288000">
              <a:lnSpc>
                <a:spcPts val="2049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1728000" lvl="3" indent="-216000">
              <a:lnSpc>
                <a:spcPts val="1851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2160000" lvl="4" indent="-216000">
              <a:lnSpc>
                <a:spcPts val="1851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815004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0000" indent="-180000">
              <a:lnSpc>
                <a:spcPts val="2449"/>
              </a:lnSpc>
              <a:buClr>
                <a:srgbClr val="46413C"/>
              </a:buClr>
              <a:buFont typeface="Arial"/>
              <a:buChar char="•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360000" lvl="1" indent="-180000">
              <a:lnSpc>
                <a:spcPts val="22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lvl="2" indent="-180000">
              <a:lnSpc>
                <a:spcPts val="2049"/>
              </a:lnSpc>
              <a:buClr>
                <a:srgbClr val="46413C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360000" lvl="3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540000" lvl="4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33512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0000" indent="-180000">
              <a:lnSpc>
                <a:spcPts val="2449"/>
              </a:lnSpc>
              <a:buClr>
                <a:srgbClr val="46413C"/>
              </a:buClr>
              <a:buFont typeface="Arial"/>
              <a:buChar char="•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360000" lvl="1" indent="-180000">
              <a:lnSpc>
                <a:spcPts val="22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lvl="2" indent="-180000">
              <a:lnSpc>
                <a:spcPts val="2049"/>
              </a:lnSpc>
              <a:buClr>
                <a:srgbClr val="46413C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360000" lvl="3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540000" lvl="4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grpSp>
        <p:nvGrpSpPr>
          <p:cNvPr id="468" name="Gruppieren 16"/>
          <p:cNvGrpSpPr/>
          <p:nvPr/>
        </p:nvGrpSpPr>
        <p:grpSpPr>
          <a:xfrm>
            <a:off x="515880" y="1546920"/>
            <a:ext cx="11159640" cy="336960"/>
            <a:chOff x="515880" y="1546920"/>
            <a:chExt cx="11159640" cy="336960"/>
          </a:xfrm>
        </p:grpSpPr>
        <p:sp>
          <p:nvSpPr>
            <p:cNvPr id="469" name="AutoShape 21"/>
            <p:cNvSpPr/>
            <p:nvPr/>
          </p:nvSpPr>
          <p:spPr>
            <a:xfrm>
              <a:off x="515880" y="1546920"/>
              <a:ext cx="3524760" cy="336960"/>
            </a:xfrm>
            <a:prstGeom prst="homePlate">
              <a:avLst>
                <a:gd name="adj" fmla="val 19790"/>
              </a:avLst>
            </a:prstGeom>
            <a:solidFill>
              <a:srgbClr val="80808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AutoShape 23"/>
            <p:cNvSpPr/>
            <p:nvPr/>
          </p:nvSpPr>
          <p:spPr>
            <a:xfrm>
              <a:off x="4368600" y="1546920"/>
              <a:ext cx="3453480" cy="336960"/>
            </a:xfrm>
            <a:prstGeom prst="chevron">
              <a:avLst>
                <a:gd name="adj" fmla="val 20161"/>
              </a:avLst>
            </a:prstGeom>
            <a:solidFill>
              <a:srgbClr val="80808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AutoShape 25"/>
            <p:cNvSpPr/>
            <p:nvPr/>
          </p:nvSpPr>
          <p:spPr>
            <a:xfrm>
              <a:off x="8150040" y="1546920"/>
              <a:ext cx="3525480" cy="336960"/>
            </a:xfrm>
            <a:prstGeom prst="chevron">
              <a:avLst>
                <a:gd name="adj" fmla="val 20827"/>
              </a:avLst>
            </a:prstGeom>
            <a:solidFill>
              <a:srgbClr val="E1001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515880" y="1547280"/>
            <a:ext cx="34570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73" name="PlaceHolder 5"/>
          <p:cNvSpPr>
            <a:spLocks noGrp="1"/>
          </p:cNvSpPr>
          <p:nvPr>
            <p:ph type="body"/>
          </p:nvPr>
        </p:nvSpPr>
        <p:spPr>
          <a:xfrm>
            <a:off x="4360680" y="1547280"/>
            <a:ext cx="346176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74" name="PlaceHolder 6"/>
          <p:cNvSpPr>
            <a:spLocks noGrp="1"/>
          </p:cNvSpPr>
          <p:nvPr>
            <p:ph type="body"/>
          </p:nvPr>
        </p:nvSpPr>
        <p:spPr>
          <a:xfrm>
            <a:off x="8150040" y="1547280"/>
            <a:ext cx="35254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75" name="PlaceHolder 7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Mastertitelformat bearbeiten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476" name="PlaceHolder 8"/>
          <p:cNvSpPr>
            <a:spLocks noGrp="1"/>
          </p:cNvSpPr>
          <p:nvPr>
            <p:ph type="body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Untertitel bearbeiten</a:t>
            </a:r>
          </a:p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2-zeilig</a:t>
            </a:r>
          </a:p>
        </p:txBody>
      </p:sp>
      <p:sp>
        <p:nvSpPr>
          <p:cNvPr id="477" name="PlaceHolder 9"/>
          <p:cNvSpPr>
            <a:spLocks noGrp="1"/>
          </p:cNvSpPr>
          <p:nvPr>
            <p:ph type="dt" idx="22"/>
          </p:nvPr>
        </p:nvSpPr>
        <p:spPr>
          <a:xfrm>
            <a:off x="515880" y="6459120"/>
            <a:ext cx="146196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46413C"/>
                </a:solidFill>
                <a:latin typeface="Arial"/>
              </a:rPr>
              <a:t>&lt;Datum/Uhrzeit&gt;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478" name="PlaceHolder 10"/>
          <p:cNvSpPr>
            <a:spLocks noGrp="1"/>
          </p:cNvSpPr>
          <p:nvPr>
            <p:ph type="ftr" idx="23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46413C"/>
                </a:solidFill>
                <a:latin typeface="Arial"/>
              </a:rPr>
              <a:t>&lt;Fußzeile&gt;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479" name="PlaceHolder 11"/>
          <p:cNvSpPr>
            <a:spLocks noGrp="1"/>
          </p:cNvSpPr>
          <p:nvPr>
            <p:ph type="sldNum" idx="24"/>
          </p:nvPr>
        </p:nvSpPr>
        <p:spPr>
          <a:xfrm>
            <a:off x="11249640" y="6459120"/>
            <a:ext cx="42084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fld id="{0E3DE259-8F42-4800-9868-4B64484016A9}" type="slidenum">
              <a:rPr lang="de-DE" sz="1000" b="0" strike="noStrike" spc="18">
                <a:solidFill>
                  <a:srgbClr val="46413C"/>
                </a:solidFill>
                <a:latin typeface="Arial"/>
              </a:rPr>
              <a:t>‹Nr.›</a:t>
            </a:fld>
            <a:endParaRPr lang="de-DE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81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49285E-0B51-4F49-B4A7-9A162965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04813"/>
            <a:ext cx="8280000" cy="7945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4F8EBB-7058-4DA6-9371-56C1459C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545878"/>
            <a:ext cx="11160000" cy="47025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DD40C3-70FE-4541-BB38-F8FC1C139689}"/>
              </a:ext>
            </a:extLst>
          </p:cNvPr>
          <p:cNvSpPr txBox="1"/>
          <p:nvPr userDrawn="1"/>
        </p:nvSpPr>
        <p:spPr>
          <a:xfrm>
            <a:off x="866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94FF71A-BBEC-4F8D-9969-4AACB9CB6C8A}"/>
              </a:ext>
            </a:extLst>
          </p:cNvPr>
          <p:cNvSpPr txBox="1"/>
          <p:nvPr userDrawn="1"/>
        </p:nvSpPr>
        <p:spPr>
          <a:xfrm>
            <a:off x="1169154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3D135E8-8B1A-4841-80C2-FD57EFACBA38}"/>
              </a:ext>
            </a:extLst>
          </p:cNvPr>
          <p:cNvSpPr txBox="1"/>
          <p:nvPr userDrawn="1"/>
        </p:nvSpPr>
        <p:spPr>
          <a:xfrm>
            <a:off x="5880236" y="-24622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718A45D-CA4E-4E0E-8A1E-BBC9493EF370}"/>
              </a:ext>
            </a:extLst>
          </p:cNvPr>
          <p:cNvSpPr txBox="1"/>
          <p:nvPr userDrawn="1"/>
        </p:nvSpPr>
        <p:spPr>
          <a:xfrm>
            <a:off x="866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9F1703-556F-4378-96E2-0177E25ED29C}"/>
              </a:ext>
            </a:extLst>
          </p:cNvPr>
          <p:cNvSpPr txBox="1"/>
          <p:nvPr userDrawn="1"/>
        </p:nvSpPr>
        <p:spPr>
          <a:xfrm>
            <a:off x="1169154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9C538C-4E09-486B-84BE-34ADBF6F6480}"/>
              </a:ext>
            </a:extLst>
          </p:cNvPr>
          <p:cNvSpPr txBox="1"/>
          <p:nvPr userDrawn="1"/>
        </p:nvSpPr>
        <p:spPr>
          <a:xfrm>
            <a:off x="5880236" y="685800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DCF592-5A56-4ECA-B47D-CE13926F164A}"/>
              </a:ext>
            </a:extLst>
          </p:cNvPr>
          <p:cNvSpPr txBox="1"/>
          <p:nvPr userDrawn="1"/>
        </p:nvSpPr>
        <p:spPr>
          <a:xfrm>
            <a:off x="-449668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94635F9-D48A-4A31-84BD-CBE77D40F583}"/>
              </a:ext>
            </a:extLst>
          </p:cNvPr>
          <p:cNvSpPr txBox="1"/>
          <p:nvPr userDrawn="1"/>
        </p:nvSpPr>
        <p:spPr>
          <a:xfrm>
            <a:off x="12196765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6854043-B88B-4A58-A83C-A0086E2B0DE8}"/>
              </a:ext>
            </a:extLst>
          </p:cNvPr>
          <p:cNvSpPr txBox="1"/>
          <p:nvPr userDrawn="1"/>
        </p:nvSpPr>
        <p:spPr>
          <a:xfrm>
            <a:off x="-449668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723880E-21D9-4937-880D-9232567CE37A}"/>
              </a:ext>
            </a:extLst>
          </p:cNvPr>
          <p:cNvSpPr txBox="1"/>
          <p:nvPr userDrawn="1"/>
        </p:nvSpPr>
        <p:spPr>
          <a:xfrm>
            <a:off x="12196765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6C1B80-D5BF-47E0-8864-6BE709EF9988}"/>
              </a:ext>
            </a:extLst>
          </p:cNvPr>
          <p:cNvSpPr txBox="1"/>
          <p:nvPr userDrawn="1"/>
        </p:nvSpPr>
        <p:spPr>
          <a:xfrm>
            <a:off x="-449668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6085885-1136-4CC3-AC99-AC8DBEE06287}"/>
              </a:ext>
            </a:extLst>
          </p:cNvPr>
          <p:cNvSpPr txBox="1"/>
          <p:nvPr userDrawn="1"/>
        </p:nvSpPr>
        <p:spPr>
          <a:xfrm>
            <a:off x="12196765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546D7EE-4CE2-49B9-B2F2-C7AE6B8A6A06}"/>
              </a:ext>
            </a:extLst>
          </p:cNvPr>
          <p:cNvSpPr txBox="1"/>
          <p:nvPr userDrawn="1"/>
        </p:nvSpPr>
        <p:spPr>
          <a:xfrm>
            <a:off x="-449668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0FAB9FE-1FD9-4202-B5AF-3A394BDF740E}"/>
              </a:ext>
            </a:extLst>
          </p:cNvPr>
          <p:cNvSpPr txBox="1"/>
          <p:nvPr userDrawn="1"/>
        </p:nvSpPr>
        <p:spPr>
          <a:xfrm>
            <a:off x="12196765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97147D-E28A-4E0B-8226-ADF139ABC9AF}"/>
              </a:ext>
            </a:extLst>
          </p:cNvPr>
          <p:cNvSpPr txBox="1"/>
          <p:nvPr userDrawn="1"/>
        </p:nvSpPr>
        <p:spPr>
          <a:xfrm>
            <a:off x="-449668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3AAF2B-970C-4E42-A666-A05945E363C3}"/>
              </a:ext>
            </a:extLst>
          </p:cNvPr>
          <p:cNvSpPr txBox="1"/>
          <p:nvPr userDrawn="1"/>
        </p:nvSpPr>
        <p:spPr>
          <a:xfrm>
            <a:off x="12196765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80425F1-97C9-4EF7-A3FD-AF0A8E1F4EA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BFEBD290-8FB1-4F3E-82B9-2E52E3C46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32" name="Fußzeilenplatzhalter 4">
            <a:extLst>
              <a:ext uri="{FF2B5EF4-FFF2-40B4-BE49-F238E27FC236}">
                <a16:creationId xmlns:a16="http://schemas.microsoft.com/office/drawing/2014/main" id="{48FBFD62-888B-4C86-8DA8-29E8FA7A5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B3ABE70A-C5E9-41AB-8C94-02A0239AA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37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6" r:id="rId2"/>
    <p:sldLayoutId id="2147483698" r:id="rId3"/>
    <p:sldLayoutId id="2147483723" r:id="rId4"/>
    <p:sldLayoutId id="2147483703" r:id="rId5"/>
    <p:sldLayoutId id="2147483722" r:id="rId6"/>
    <p:sldLayoutId id="2147483704" r:id="rId7"/>
    <p:sldLayoutId id="2147483718" r:id="rId8"/>
    <p:sldLayoutId id="2147483705" r:id="rId9"/>
    <p:sldLayoutId id="2147483710" r:id="rId10"/>
    <p:sldLayoutId id="2147483719" r:id="rId11"/>
    <p:sldLayoutId id="2147483712" r:id="rId12"/>
    <p:sldLayoutId id="2147483725" r:id="rId13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3000" kern="1200" spc="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450"/>
        </a:lnSpc>
        <a:spcBef>
          <a:spcPts val="0"/>
        </a:spcBef>
        <a:buFont typeface="Arial" panose="020B0604020202020204" pitchFamily="34" charset="0"/>
        <a:buChar char="•"/>
        <a:defRPr sz="20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-180000" algn="l" defTabSz="914400" rtl="0" eaLnBrk="1" latinLnBrk="0" hangingPunct="1">
        <a:lnSpc>
          <a:spcPts val="2050"/>
        </a:lnSpc>
        <a:spcBef>
          <a:spcPts val="0"/>
        </a:spcBef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orient="horz" pos="4184">
          <p15:clr>
            <a:srgbClr val="F26B43"/>
          </p15:clr>
        </p15:guide>
        <p15:guide id="4" pos="3840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  <p15:guide id="7" orient="horz" pos="3938">
          <p15:clr>
            <a:srgbClr val="F26B43"/>
          </p15:clr>
        </p15:guide>
        <p15:guide id="8" orient="horz" pos="9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49285E-0B51-4F49-B4A7-9A162965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04813"/>
            <a:ext cx="8280000" cy="7945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4F8EBB-7058-4DA6-9371-56C1459C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545878"/>
            <a:ext cx="11160000" cy="47025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DD40C3-70FE-4541-BB38-F8FC1C139689}"/>
              </a:ext>
            </a:extLst>
          </p:cNvPr>
          <p:cNvSpPr txBox="1"/>
          <p:nvPr userDrawn="1"/>
        </p:nvSpPr>
        <p:spPr>
          <a:xfrm>
            <a:off x="866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94FF71A-BBEC-4F8D-9969-4AACB9CB6C8A}"/>
              </a:ext>
            </a:extLst>
          </p:cNvPr>
          <p:cNvSpPr txBox="1"/>
          <p:nvPr userDrawn="1"/>
        </p:nvSpPr>
        <p:spPr>
          <a:xfrm>
            <a:off x="1169154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3D135E8-8B1A-4841-80C2-FD57EFACBA38}"/>
              </a:ext>
            </a:extLst>
          </p:cNvPr>
          <p:cNvSpPr txBox="1"/>
          <p:nvPr userDrawn="1"/>
        </p:nvSpPr>
        <p:spPr>
          <a:xfrm>
            <a:off x="5880236" y="-24622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718A45D-CA4E-4E0E-8A1E-BBC9493EF370}"/>
              </a:ext>
            </a:extLst>
          </p:cNvPr>
          <p:cNvSpPr txBox="1"/>
          <p:nvPr userDrawn="1"/>
        </p:nvSpPr>
        <p:spPr>
          <a:xfrm>
            <a:off x="866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9F1703-556F-4378-96E2-0177E25ED29C}"/>
              </a:ext>
            </a:extLst>
          </p:cNvPr>
          <p:cNvSpPr txBox="1"/>
          <p:nvPr userDrawn="1"/>
        </p:nvSpPr>
        <p:spPr>
          <a:xfrm>
            <a:off x="1169154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9C538C-4E09-486B-84BE-34ADBF6F6480}"/>
              </a:ext>
            </a:extLst>
          </p:cNvPr>
          <p:cNvSpPr txBox="1"/>
          <p:nvPr userDrawn="1"/>
        </p:nvSpPr>
        <p:spPr>
          <a:xfrm>
            <a:off x="5880236" y="685800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DCF592-5A56-4ECA-B47D-CE13926F164A}"/>
              </a:ext>
            </a:extLst>
          </p:cNvPr>
          <p:cNvSpPr txBox="1"/>
          <p:nvPr userDrawn="1"/>
        </p:nvSpPr>
        <p:spPr>
          <a:xfrm>
            <a:off x="-449668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94635F9-D48A-4A31-84BD-CBE77D40F583}"/>
              </a:ext>
            </a:extLst>
          </p:cNvPr>
          <p:cNvSpPr txBox="1"/>
          <p:nvPr userDrawn="1"/>
        </p:nvSpPr>
        <p:spPr>
          <a:xfrm>
            <a:off x="12196765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6854043-B88B-4A58-A83C-A0086E2B0DE8}"/>
              </a:ext>
            </a:extLst>
          </p:cNvPr>
          <p:cNvSpPr txBox="1"/>
          <p:nvPr userDrawn="1"/>
        </p:nvSpPr>
        <p:spPr>
          <a:xfrm>
            <a:off x="-449668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723880E-21D9-4937-880D-9232567CE37A}"/>
              </a:ext>
            </a:extLst>
          </p:cNvPr>
          <p:cNvSpPr txBox="1"/>
          <p:nvPr userDrawn="1"/>
        </p:nvSpPr>
        <p:spPr>
          <a:xfrm>
            <a:off x="12196765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6C1B80-D5BF-47E0-8864-6BE709EF9988}"/>
              </a:ext>
            </a:extLst>
          </p:cNvPr>
          <p:cNvSpPr txBox="1"/>
          <p:nvPr userDrawn="1"/>
        </p:nvSpPr>
        <p:spPr>
          <a:xfrm>
            <a:off x="-449668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6085885-1136-4CC3-AC99-AC8DBEE06287}"/>
              </a:ext>
            </a:extLst>
          </p:cNvPr>
          <p:cNvSpPr txBox="1"/>
          <p:nvPr userDrawn="1"/>
        </p:nvSpPr>
        <p:spPr>
          <a:xfrm>
            <a:off x="12196765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546D7EE-4CE2-49B9-B2F2-C7AE6B8A6A06}"/>
              </a:ext>
            </a:extLst>
          </p:cNvPr>
          <p:cNvSpPr txBox="1"/>
          <p:nvPr userDrawn="1"/>
        </p:nvSpPr>
        <p:spPr>
          <a:xfrm>
            <a:off x="-449668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0FAB9FE-1FD9-4202-B5AF-3A394BDF740E}"/>
              </a:ext>
            </a:extLst>
          </p:cNvPr>
          <p:cNvSpPr txBox="1"/>
          <p:nvPr userDrawn="1"/>
        </p:nvSpPr>
        <p:spPr>
          <a:xfrm>
            <a:off x="12196765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97147D-E28A-4E0B-8226-ADF139ABC9AF}"/>
              </a:ext>
            </a:extLst>
          </p:cNvPr>
          <p:cNvSpPr txBox="1"/>
          <p:nvPr userDrawn="1"/>
        </p:nvSpPr>
        <p:spPr>
          <a:xfrm>
            <a:off x="-449668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3AAF2B-970C-4E42-A666-A05945E363C3}"/>
              </a:ext>
            </a:extLst>
          </p:cNvPr>
          <p:cNvSpPr txBox="1"/>
          <p:nvPr userDrawn="1"/>
        </p:nvSpPr>
        <p:spPr>
          <a:xfrm>
            <a:off x="12196765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80425F1-97C9-4EF7-A3FD-AF0A8E1F4EA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BFEBD290-8FB1-4F3E-82B9-2E52E3C46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32" name="Fußzeilenplatzhalter 4">
            <a:extLst>
              <a:ext uri="{FF2B5EF4-FFF2-40B4-BE49-F238E27FC236}">
                <a16:creationId xmlns:a16="http://schemas.microsoft.com/office/drawing/2014/main" id="{48FBFD62-888B-4C86-8DA8-29E8FA7A5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B3ABE70A-C5E9-41AB-8C94-02A0239AA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63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3000" kern="1200" spc="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450"/>
        </a:lnSpc>
        <a:spcBef>
          <a:spcPts val="0"/>
        </a:spcBef>
        <a:buFont typeface="Arial" panose="020B0604020202020204" pitchFamily="34" charset="0"/>
        <a:buChar char="•"/>
        <a:defRPr sz="20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-180000" algn="l" defTabSz="914400" rtl="0" eaLnBrk="1" latinLnBrk="0" hangingPunct="1">
        <a:lnSpc>
          <a:spcPts val="2050"/>
        </a:lnSpc>
        <a:spcBef>
          <a:spcPts val="0"/>
        </a:spcBef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orient="horz" pos="4184">
          <p15:clr>
            <a:srgbClr val="F26B43"/>
          </p15:clr>
        </p15:guide>
        <p15:guide id="4" pos="3840">
          <p15:clr>
            <a:srgbClr val="F26B43"/>
          </p15:clr>
        </p15:guide>
        <p15:guide id="5" pos="7355">
          <p15:clr>
            <a:srgbClr val="F26B43"/>
          </p15:clr>
        </p15:guide>
        <p15:guide id="6" pos="325">
          <p15:clr>
            <a:srgbClr val="F26B43"/>
          </p15:clr>
        </p15:guide>
        <p15:guide id="7" orient="horz" pos="3938">
          <p15:clr>
            <a:srgbClr val="F26B43"/>
          </p15:clr>
        </p15:guide>
        <p15:guide id="8" orient="horz" pos="9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49285E-0B51-4F49-B4A7-9A162965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126288" cy="7945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4F8EBB-7058-4DA6-9371-56C1459C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545878"/>
            <a:ext cx="11160125" cy="47025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3D135E8-8B1A-4841-80C2-FD57EFACBA38}"/>
              </a:ext>
            </a:extLst>
          </p:cNvPr>
          <p:cNvSpPr txBox="1"/>
          <p:nvPr userDrawn="1"/>
        </p:nvSpPr>
        <p:spPr>
          <a:xfrm>
            <a:off x="5880236" y="-24622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9C538C-4E09-486B-84BE-34ADBF6F6480}"/>
              </a:ext>
            </a:extLst>
          </p:cNvPr>
          <p:cNvSpPr txBox="1"/>
          <p:nvPr userDrawn="1"/>
        </p:nvSpPr>
        <p:spPr>
          <a:xfrm>
            <a:off x="5880236" y="685800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DCF592-5A56-4ECA-B47D-CE13926F164A}"/>
              </a:ext>
            </a:extLst>
          </p:cNvPr>
          <p:cNvSpPr txBox="1"/>
          <p:nvPr userDrawn="1"/>
        </p:nvSpPr>
        <p:spPr>
          <a:xfrm>
            <a:off x="-449668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94635F9-D48A-4A31-84BD-CBE77D40F583}"/>
              </a:ext>
            </a:extLst>
          </p:cNvPr>
          <p:cNvSpPr txBox="1"/>
          <p:nvPr userDrawn="1"/>
        </p:nvSpPr>
        <p:spPr>
          <a:xfrm>
            <a:off x="12196765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6854043-B88B-4A58-A83C-A0086E2B0DE8}"/>
              </a:ext>
            </a:extLst>
          </p:cNvPr>
          <p:cNvSpPr txBox="1"/>
          <p:nvPr userDrawn="1"/>
        </p:nvSpPr>
        <p:spPr>
          <a:xfrm>
            <a:off x="-449668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723880E-21D9-4937-880D-9232567CE37A}"/>
              </a:ext>
            </a:extLst>
          </p:cNvPr>
          <p:cNvSpPr txBox="1"/>
          <p:nvPr userDrawn="1"/>
        </p:nvSpPr>
        <p:spPr>
          <a:xfrm>
            <a:off x="12196765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6C1B80-D5BF-47E0-8864-6BE709EF9988}"/>
              </a:ext>
            </a:extLst>
          </p:cNvPr>
          <p:cNvSpPr txBox="1"/>
          <p:nvPr userDrawn="1"/>
        </p:nvSpPr>
        <p:spPr>
          <a:xfrm>
            <a:off x="-449668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6085885-1136-4CC3-AC99-AC8DBEE06287}"/>
              </a:ext>
            </a:extLst>
          </p:cNvPr>
          <p:cNvSpPr txBox="1"/>
          <p:nvPr userDrawn="1"/>
        </p:nvSpPr>
        <p:spPr>
          <a:xfrm>
            <a:off x="12196765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546D7EE-4CE2-49B9-B2F2-C7AE6B8A6A06}"/>
              </a:ext>
            </a:extLst>
          </p:cNvPr>
          <p:cNvSpPr txBox="1"/>
          <p:nvPr userDrawn="1"/>
        </p:nvSpPr>
        <p:spPr>
          <a:xfrm>
            <a:off x="-449668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0FAB9FE-1FD9-4202-B5AF-3A394BDF740E}"/>
              </a:ext>
            </a:extLst>
          </p:cNvPr>
          <p:cNvSpPr txBox="1"/>
          <p:nvPr userDrawn="1"/>
        </p:nvSpPr>
        <p:spPr>
          <a:xfrm>
            <a:off x="12196765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97147D-E28A-4E0B-8226-ADF139ABC9AF}"/>
              </a:ext>
            </a:extLst>
          </p:cNvPr>
          <p:cNvSpPr txBox="1"/>
          <p:nvPr userDrawn="1"/>
        </p:nvSpPr>
        <p:spPr>
          <a:xfrm>
            <a:off x="-449668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3AAF2B-970C-4E42-A666-A05945E363C3}"/>
              </a:ext>
            </a:extLst>
          </p:cNvPr>
          <p:cNvSpPr txBox="1"/>
          <p:nvPr userDrawn="1"/>
        </p:nvSpPr>
        <p:spPr>
          <a:xfrm>
            <a:off x="12196765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995C9E-57A8-45BA-91F3-A21FFD4927E8}"/>
              </a:ext>
            </a:extLst>
          </p:cNvPr>
          <p:cNvSpPr txBox="1"/>
          <p:nvPr userDrawn="1"/>
        </p:nvSpPr>
        <p:spPr>
          <a:xfrm>
            <a:off x="866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82B30D8-29C9-498D-83EB-31F120C2FACD}"/>
              </a:ext>
            </a:extLst>
          </p:cNvPr>
          <p:cNvSpPr txBox="1"/>
          <p:nvPr userDrawn="1"/>
        </p:nvSpPr>
        <p:spPr>
          <a:xfrm>
            <a:off x="1169154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B8F4D43-6129-4F9A-B402-48DDB7E675C8}"/>
              </a:ext>
            </a:extLst>
          </p:cNvPr>
          <p:cNvSpPr txBox="1"/>
          <p:nvPr userDrawn="1"/>
        </p:nvSpPr>
        <p:spPr>
          <a:xfrm>
            <a:off x="866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7C4F253-E2FF-49F4-82C8-724A7E83C075}"/>
              </a:ext>
            </a:extLst>
          </p:cNvPr>
          <p:cNvSpPr txBox="1"/>
          <p:nvPr userDrawn="1"/>
        </p:nvSpPr>
        <p:spPr>
          <a:xfrm>
            <a:off x="1169154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40" name="Datumsplatzhalter 3">
            <a:extLst>
              <a:ext uri="{FF2B5EF4-FFF2-40B4-BE49-F238E27FC236}">
                <a16:creationId xmlns:a16="http://schemas.microsoft.com/office/drawing/2014/main" id="{2DEA8D1E-F0E5-4868-ACE9-3C60E6097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41" name="Fußzeilenplatzhalter 4">
            <a:extLst>
              <a:ext uri="{FF2B5EF4-FFF2-40B4-BE49-F238E27FC236}">
                <a16:creationId xmlns:a16="http://schemas.microsoft.com/office/drawing/2014/main" id="{B4FD2590-6EA0-4C0D-900E-027FC2D27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id="{3A227E25-EBA1-4C5A-985D-711384990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7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3000" kern="1200" spc="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450"/>
        </a:lnSpc>
        <a:spcBef>
          <a:spcPts val="0"/>
        </a:spcBef>
        <a:buFont typeface="Arial" panose="020B0604020202020204" pitchFamily="34" charset="0"/>
        <a:buChar char="•"/>
        <a:defRPr sz="20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ts val="2050"/>
        </a:lnSpc>
        <a:spcBef>
          <a:spcPts val="0"/>
        </a:spcBef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orient="horz" pos="4184">
          <p15:clr>
            <a:srgbClr val="F26B43"/>
          </p15:clr>
        </p15:guide>
        <p15:guide id="4" pos="3840">
          <p15:clr>
            <a:srgbClr val="F26B43"/>
          </p15:clr>
        </p15:guide>
        <p15:guide id="5" pos="7355">
          <p15:clr>
            <a:srgbClr val="F26B43"/>
          </p15:clr>
        </p15:guide>
        <p15:guide id="6" pos="325">
          <p15:clr>
            <a:srgbClr val="F26B43"/>
          </p15:clr>
        </p15:guide>
        <p15:guide id="7" orient="horz" pos="3938">
          <p15:clr>
            <a:srgbClr val="F26B43"/>
          </p15:clr>
        </p15:guide>
        <p15:guide id="8" orient="horz" pos="97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49285E-0B51-4F49-B4A7-9A162965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04813"/>
            <a:ext cx="8280000" cy="7945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4F8EBB-7058-4DA6-9371-56C1459C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545878"/>
            <a:ext cx="11160000" cy="47025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DD40C3-70FE-4541-BB38-F8FC1C139689}"/>
              </a:ext>
            </a:extLst>
          </p:cNvPr>
          <p:cNvSpPr txBox="1"/>
          <p:nvPr userDrawn="1"/>
        </p:nvSpPr>
        <p:spPr>
          <a:xfrm>
            <a:off x="866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94FF71A-BBEC-4F8D-9969-4AACB9CB6C8A}"/>
              </a:ext>
            </a:extLst>
          </p:cNvPr>
          <p:cNvSpPr txBox="1"/>
          <p:nvPr userDrawn="1"/>
        </p:nvSpPr>
        <p:spPr>
          <a:xfrm>
            <a:off x="1169154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3D135E8-8B1A-4841-80C2-FD57EFACBA38}"/>
              </a:ext>
            </a:extLst>
          </p:cNvPr>
          <p:cNvSpPr txBox="1"/>
          <p:nvPr userDrawn="1"/>
        </p:nvSpPr>
        <p:spPr>
          <a:xfrm>
            <a:off x="5880236" y="-24622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718A45D-CA4E-4E0E-8A1E-BBC9493EF370}"/>
              </a:ext>
            </a:extLst>
          </p:cNvPr>
          <p:cNvSpPr txBox="1"/>
          <p:nvPr userDrawn="1"/>
        </p:nvSpPr>
        <p:spPr>
          <a:xfrm>
            <a:off x="866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9F1703-556F-4378-96E2-0177E25ED29C}"/>
              </a:ext>
            </a:extLst>
          </p:cNvPr>
          <p:cNvSpPr txBox="1"/>
          <p:nvPr userDrawn="1"/>
        </p:nvSpPr>
        <p:spPr>
          <a:xfrm>
            <a:off x="1169154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9C538C-4E09-486B-84BE-34ADBF6F6480}"/>
              </a:ext>
            </a:extLst>
          </p:cNvPr>
          <p:cNvSpPr txBox="1"/>
          <p:nvPr userDrawn="1"/>
        </p:nvSpPr>
        <p:spPr>
          <a:xfrm>
            <a:off x="5880236" y="685800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DCF592-5A56-4ECA-B47D-CE13926F164A}"/>
              </a:ext>
            </a:extLst>
          </p:cNvPr>
          <p:cNvSpPr txBox="1"/>
          <p:nvPr userDrawn="1"/>
        </p:nvSpPr>
        <p:spPr>
          <a:xfrm>
            <a:off x="-449668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94635F9-D48A-4A31-84BD-CBE77D40F583}"/>
              </a:ext>
            </a:extLst>
          </p:cNvPr>
          <p:cNvSpPr txBox="1"/>
          <p:nvPr userDrawn="1"/>
        </p:nvSpPr>
        <p:spPr>
          <a:xfrm>
            <a:off x="12196765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6854043-B88B-4A58-A83C-A0086E2B0DE8}"/>
              </a:ext>
            </a:extLst>
          </p:cNvPr>
          <p:cNvSpPr txBox="1"/>
          <p:nvPr userDrawn="1"/>
        </p:nvSpPr>
        <p:spPr>
          <a:xfrm>
            <a:off x="-449668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723880E-21D9-4937-880D-9232567CE37A}"/>
              </a:ext>
            </a:extLst>
          </p:cNvPr>
          <p:cNvSpPr txBox="1"/>
          <p:nvPr userDrawn="1"/>
        </p:nvSpPr>
        <p:spPr>
          <a:xfrm>
            <a:off x="12196765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6C1B80-D5BF-47E0-8864-6BE709EF9988}"/>
              </a:ext>
            </a:extLst>
          </p:cNvPr>
          <p:cNvSpPr txBox="1"/>
          <p:nvPr userDrawn="1"/>
        </p:nvSpPr>
        <p:spPr>
          <a:xfrm>
            <a:off x="-449668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6085885-1136-4CC3-AC99-AC8DBEE06287}"/>
              </a:ext>
            </a:extLst>
          </p:cNvPr>
          <p:cNvSpPr txBox="1"/>
          <p:nvPr userDrawn="1"/>
        </p:nvSpPr>
        <p:spPr>
          <a:xfrm>
            <a:off x="12196765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546D7EE-4CE2-49B9-B2F2-C7AE6B8A6A06}"/>
              </a:ext>
            </a:extLst>
          </p:cNvPr>
          <p:cNvSpPr txBox="1"/>
          <p:nvPr userDrawn="1"/>
        </p:nvSpPr>
        <p:spPr>
          <a:xfrm>
            <a:off x="-449668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0FAB9FE-1FD9-4202-B5AF-3A394BDF740E}"/>
              </a:ext>
            </a:extLst>
          </p:cNvPr>
          <p:cNvSpPr txBox="1"/>
          <p:nvPr userDrawn="1"/>
        </p:nvSpPr>
        <p:spPr>
          <a:xfrm>
            <a:off x="12196765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97147D-E28A-4E0B-8226-ADF139ABC9AF}"/>
              </a:ext>
            </a:extLst>
          </p:cNvPr>
          <p:cNvSpPr txBox="1"/>
          <p:nvPr userDrawn="1"/>
        </p:nvSpPr>
        <p:spPr>
          <a:xfrm>
            <a:off x="-449668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3AAF2B-970C-4E42-A666-A05945E363C3}"/>
              </a:ext>
            </a:extLst>
          </p:cNvPr>
          <p:cNvSpPr txBox="1"/>
          <p:nvPr userDrawn="1"/>
        </p:nvSpPr>
        <p:spPr>
          <a:xfrm>
            <a:off x="12196765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80425F1-97C9-4EF7-A3FD-AF0A8E1F4EA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BFEBD290-8FB1-4F3E-82B9-2E52E3C46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32" name="Fußzeilenplatzhalter 4">
            <a:extLst>
              <a:ext uri="{FF2B5EF4-FFF2-40B4-BE49-F238E27FC236}">
                <a16:creationId xmlns:a16="http://schemas.microsoft.com/office/drawing/2014/main" id="{48FBFD62-888B-4C86-8DA8-29E8FA7A5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B3ABE70A-C5E9-41AB-8C94-02A0239AA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31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3000" kern="1200" spc="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450"/>
        </a:lnSpc>
        <a:spcBef>
          <a:spcPts val="0"/>
        </a:spcBef>
        <a:buFont typeface="Arial" panose="020B0604020202020204" pitchFamily="34" charset="0"/>
        <a:buChar char="•"/>
        <a:defRPr sz="20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-180000" algn="l" defTabSz="914400" rtl="0" eaLnBrk="1" latinLnBrk="0" hangingPunct="1">
        <a:lnSpc>
          <a:spcPts val="2050"/>
        </a:lnSpc>
        <a:spcBef>
          <a:spcPts val="0"/>
        </a:spcBef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orient="horz" pos="4184">
          <p15:clr>
            <a:srgbClr val="F26B43"/>
          </p15:clr>
        </p15:guide>
        <p15:guide id="4" pos="3840">
          <p15:clr>
            <a:srgbClr val="F26B43"/>
          </p15:clr>
        </p15:guide>
        <p15:guide id="5" pos="7355">
          <p15:clr>
            <a:srgbClr val="F26B43"/>
          </p15:clr>
        </p15:guide>
        <p15:guide id="6" pos="325">
          <p15:clr>
            <a:srgbClr val="F26B43"/>
          </p15:clr>
        </p15:guide>
        <p15:guide id="7" orient="horz" pos="3938">
          <p15:clr>
            <a:srgbClr val="F26B43"/>
          </p15:clr>
        </p15:guide>
        <p15:guide id="8" orient="horz" pos="9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49285E-0B51-4F49-B4A7-9A162965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04815"/>
            <a:ext cx="7126288" cy="7945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4F8EBB-7058-4DA6-9371-56C1459C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545878"/>
            <a:ext cx="11160125" cy="47025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3D135E8-8B1A-4841-80C2-FD57EFACBA38}"/>
              </a:ext>
            </a:extLst>
          </p:cNvPr>
          <p:cNvSpPr txBox="1"/>
          <p:nvPr userDrawn="1"/>
        </p:nvSpPr>
        <p:spPr>
          <a:xfrm>
            <a:off x="5808513" y="-24622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9C538C-4E09-486B-84BE-34ADBF6F6480}"/>
              </a:ext>
            </a:extLst>
          </p:cNvPr>
          <p:cNvSpPr txBox="1"/>
          <p:nvPr userDrawn="1"/>
        </p:nvSpPr>
        <p:spPr>
          <a:xfrm>
            <a:off x="5808513" y="6858002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DCF592-5A56-4ECA-B47D-CE13926F164A}"/>
              </a:ext>
            </a:extLst>
          </p:cNvPr>
          <p:cNvSpPr txBox="1"/>
          <p:nvPr userDrawn="1"/>
        </p:nvSpPr>
        <p:spPr>
          <a:xfrm>
            <a:off x="-593107" y="16414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94635F9-D48A-4A31-84BD-CBE77D40F583}"/>
              </a:ext>
            </a:extLst>
          </p:cNvPr>
          <p:cNvSpPr txBox="1"/>
          <p:nvPr userDrawn="1"/>
        </p:nvSpPr>
        <p:spPr>
          <a:xfrm>
            <a:off x="12196765" y="16414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6854043-B88B-4A58-A83C-A0086E2B0DE8}"/>
              </a:ext>
            </a:extLst>
          </p:cNvPr>
          <p:cNvSpPr txBox="1"/>
          <p:nvPr userDrawn="1"/>
        </p:nvSpPr>
        <p:spPr>
          <a:xfrm>
            <a:off x="-593107" y="130115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723880E-21D9-4937-880D-9232567CE37A}"/>
              </a:ext>
            </a:extLst>
          </p:cNvPr>
          <p:cNvSpPr txBox="1"/>
          <p:nvPr userDrawn="1"/>
        </p:nvSpPr>
        <p:spPr>
          <a:xfrm>
            <a:off x="12196765" y="130115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6C1B80-D5BF-47E0-8864-6BE709EF9988}"/>
              </a:ext>
            </a:extLst>
          </p:cNvPr>
          <p:cNvSpPr txBox="1"/>
          <p:nvPr userDrawn="1"/>
        </p:nvSpPr>
        <p:spPr>
          <a:xfrm>
            <a:off x="-593107" y="330589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6085885-1136-4CC3-AC99-AC8DBEE06287}"/>
              </a:ext>
            </a:extLst>
          </p:cNvPr>
          <p:cNvSpPr txBox="1"/>
          <p:nvPr userDrawn="1"/>
        </p:nvSpPr>
        <p:spPr>
          <a:xfrm>
            <a:off x="12196765" y="330589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546D7EE-4CE2-49B9-B2F2-C7AE6B8A6A06}"/>
              </a:ext>
            </a:extLst>
          </p:cNvPr>
          <p:cNvSpPr txBox="1"/>
          <p:nvPr userDrawn="1"/>
        </p:nvSpPr>
        <p:spPr>
          <a:xfrm>
            <a:off x="-593107" y="6009037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0FAB9FE-1FD9-4202-B5AF-3A394BDF740E}"/>
              </a:ext>
            </a:extLst>
          </p:cNvPr>
          <p:cNvSpPr txBox="1"/>
          <p:nvPr userDrawn="1"/>
        </p:nvSpPr>
        <p:spPr>
          <a:xfrm>
            <a:off x="12196765" y="6009037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97147D-E28A-4E0B-8226-ADF139ABC9AF}"/>
              </a:ext>
            </a:extLst>
          </p:cNvPr>
          <p:cNvSpPr txBox="1"/>
          <p:nvPr userDrawn="1"/>
        </p:nvSpPr>
        <p:spPr>
          <a:xfrm>
            <a:off x="-593107" y="639643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3AAF2B-970C-4E42-A666-A05945E363C3}"/>
              </a:ext>
            </a:extLst>
          </p:cNvPr>
          <p:cNvSpPr txBox="1"/>
          <p:nvPr userDrawn="1"/>
        </p:nvSpPr>
        <p:spPr>
          <a:xfrm>
            <a:off x="12196765" y="639643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995C9E-57A8-45BA-91F3-A21FFD4927E8}"/>
              </a:ext>
            </a:extLst>
          </p:cNvPr>
          <p:cNvSpPr txBox="1"/>
          <p:nvPr userDrawn="1"/>
        </p:nvSpPr>
        <p:spPr>
          <a:xfrm>
            <a:off x="-143744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82B30D8-29C9-498D-83EB-31F120C2FACD}"/>
              </a:ext>
            </a:extLst>
          </p:cNvPr>
          <p:cNvSpPr txBox="1"/>
          <p:nvPr userDrawn="1"/>
        </p:nvSpPr>
        <p:spPr>
          <a:xfrm>
            <a:off x="1169154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B8F4D43-6129-4F9A-B402-48DDB7E675C8}"/>
              </a:ext>
            </a:extLst>
          </p:cNvPr>
          <p:cNvSpPr txBox="1"/>
          <p:nvPr userDrawn="1"/>
        </p:nvSpPr>
        <p:spPr>
          <a:xfrm>
            <a:off x="-143744" y="6858002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7C4F253-E2FF-49F4-82C8-724A7E83C075}"/>
              </a:ext>
            </a:extLst>
          </p:cNvPr>
          <p:cNvSpPr txBox="1"/>
          <p:nvPr userDrawn="1"/>
        </p:nvSpPr>
        <p:spPr>
          <a:xfrm>
            <a:off x="11691547" y="6858002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40" name="Datumsplatzhalter 3">
            <a:extLst>
              <a:ext uri="{FF2B5EF4-FFF2-40B4-BE49-F238E27FC236}">
                <a16:creationId xmlns:a16="http://schemas.microsoft.com/office/drawing/2014/main" id="{2DEA8D1E-F0E5-4868-ACE9-3C60E6097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5"/>
            <a:ext cx="1462259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38"/>
              </a:lnSpc>
              <a:defRPr sz="750" spc="15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41" name="Fußzeilenplatzhalter 4">
            <a:extLst>
              <a:ext uri="{FF2B5EF4-FFF2-40B4-BE49-F238E27FC236}">
                <a16:creationId xmlns:a16="http://schemas.microsoft.com/office/drawing/2014/main" id="{B4FD2590-6EA0-4C0D-900E-027FC2D27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6" y="6459055"/>
            <a:ext cx="6970855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938"/>
              </a:lnSpc>
              <a:defRPr sz="750" spc="15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id="{3A227E25-EBA1-4C5A-985D-711384990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40" y="6459055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938"/>
              </a:lnSpc>
              <a:defRPr sz="750" spc="15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/>
  <p:txStyles>
    <p:titleStyle>
      <a:lvl1pPr algn="l" defTabSz="685800" rtl="0" eaLnBrk="1" latinLnBrk="0" hangingPunct="1">
        <a:lnSpc>
          <a:spcPts val="2325"/>
        </a:lnSpc>
        <a:spcBef>
          <a:spcPct val="0"/>
        </a:spcBef>
        <a:buNone/>
        <a:defRPr sz="2250" kern="1200" spc="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ts val="2450"/>
        </a:lnSpc>
        <a:spcBef>
          <a:spcPts val="0"/>
        </a:spcBef>
        <a:buFont typeface="Arial" panose="020B0604020202020204" pitchFamily="34" charset="0"/>
        <a:buChar char="•"/>
        <a:defRPr sz="200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Char char="•"/>
        <a:defRPr sz="1800" kern="1200" spc="8" baseline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ts val="2050"/>
        </a:lnSpc>
        <a:spcBef>
          <a:spcPts val="0"/>
        </a:spcBef>
        <a:buFont typeface="Arial" panose="020B0604020202020204" pitchFamily="34" charset="0"/>
        <a:buChar char="•"/>
        <a:defRPr sz="1600" kern="1200" spc="15" baseline="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685800" rtl="0" eaLnBrk="1" latinLnBrk="0" hangingPunct="1">
        <a:lnSpc>
          <a:spcPts val="14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6858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orient="horz" pos="4185">
          <p15:clr>
            <a:srgbClr val="F26B43"/>
          </p15:clr>
        </p15:guide>
        <p15:guide id="4" pos="2880">
          <p15:clr>
            <a:srgbClr val="F26B43"/>
          </p15:clr>
        </p15:guide>
        <p15:guide id="5" pos="5516">
          <p15:clr>
            <a:srgbClr val="F26B43"/>
          </p15:clr>
        </p15:guide>
        <p15:guide id="6" pos="244">
          <p15:clr>
            <a:srgbClr val="F26B43"/>
          </p15:clr>
        </p15:guide>
        <p15:guide id="7" orient="horz" pos="3937">
          <p15:clr>
            <a:srgbClr val="F26B43"/>
          </p15:clr>
        </p15:guide>
        <p15:guide id="8" orient="horz" pos="97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49285E-0B51-4F49-B4A7-9A162965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04813"/>
            <a:ext cx="8280000" cy="7945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4F8EBB-7058-4DA6-9371-56C1459C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545878"/>
            <a:ext cx="11160000" cy="47025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DD40C3-70FE-4541-BB38-F8FC1C139689}"/>
              </a:ext>
            </a:extLst>
          </p:cNvPr>
          <p:cNvSpPr txBox="1"/>
          <p:nvPr userDrawn="1"/>
        </p:nvSpPr>
        <p:spPr>
          <a:xfrm>
            <a:off x="866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94FF71A-BBEC-4F8D-9969-4AACB9CB6C8A}"/>
              </a:ext>
            </a:extLst>
          </p:cNvPr>
          <p:cNvSpPr txBox="1"/>
          <p:nvPr userDrawn="1"/>
        </p:nvSpPr>
        <p:spPr>
          <a:xfrm>
            <a:off x="11691547" y="-24622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3D135E8-8B1A-4841-80C2-FD57EFACBA38}"/>
              </a:ext>
            </a:extLst>
          </p:cNvPr>
          <p:cNvSpPr txBox="1"/>
          <p:nvPr userDrawn="1"/>
        </p:nvSpPr>
        <p:spPr>
          <a:xfrm>
            <a:off x="5880236" y="-24622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718A45D-CA4E-4E0E-8A1E-BBC9493EF370}"/>
              </a:ext>
            </a:extLst>
          </p:cNvPr>
          <p:cNvSpPr txBox="1"/>
          <p:nvPr userDrawn="1"/>
        </p:nvSpPr>
        <p:spPr>
          <a:xfrm>
            <a:off x="866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9F1703-556F-4378-96E2-0177E25ED29C}"/>
              </a:ext>
            </a:extLst>
          </p:cNvPr>
          <p:cNvSpPr txBox="1"/>
          <p:nvPr userDrawn="1"/>
        </p:nvSpPr>
        <p:spPr>
          <a:xfrm>
            <a:off x="11691547" y="685800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15,50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9C538C-4E09-486B-84BE-34ADBF6F6480}"/>
              </a:ext>
            </a:extLst>
          </p:cNvPr>
          <p:cNvSpPr txBox="1"/>
          <p:nvPr userDrawn="1"/>
        </p:nvSpPr>
        <p:spPr>
          <a:xfrm>
            <a:off x="5880236" y="6858000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DCF592-5A56-4ECA-B47D-CE13926F164A}"/>
              </a:ext>
            </a:extLst>
          </p:cNvPr>
          <p:cNvSpPr txBox="1"/>
          <p:nvPr userDrawn="1"/>
        </p:nvSpPr>
        <p:spPr>
          <a:xfrm>
            <a:off x="-449668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94635F9-D48A-4A31-84BD-CBE77D40F583}"/>
              </a:ext>
            </a:extLst>
          </p:cNvPr>
          <p:cNvSpPr txBox="1"/>
          <p:nvPr userDrawn="1"/>
        </p:nvSpPr>
        <p:spPr>
          <a:xfrm>
            <a:off x="12196765" y="16414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8,40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6854043-B88B-4A58-A83C-A0086E2B0DE8}"/>
              </a:ext>
            </a:extLst>
          </p:cNvPr>
          <p:cNvSpPr txBox="1"/>
          <p:nvPr userDrawn="1"/>
        </p:nvSpPr>
        <p:spPr>
          <a:xfrm>
            <a:off x="-449668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723880E-21D9-4937-880D-9232567CE37A}"/>
              </a:ext>
            </a:extLst>
          </p:cNvPr>
          <p:cNvSpPr txBox="1"/>
          <p:nvPr userDrawn="1"/>
        </p:nvSpPr>
        <p:spPr>
          <a:xfrm>
            <a:off x="12196765" y="130115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5,24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6C1B80-D5BF-47E0-8864-6BE709EF9988}"/>
              </a:ext>
            </a:extLst>
          </p:cNvPr>
          <p:cNvSpPr txBox="1"/>
          <p:nvPr userDrawn="1"/>
        </p:nvSpPr>
        <p:spPr>
          <a:xfrm>
            <a:off x="-449668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6085885-1136-4CC3-AC99-AC8DBEE06287}"/>
              </a:ext>
            </a:extLst>
          </p:cNvPr>
          <p:cNvSpPr txBox="1"/>
          <p:nvPr userDrawn="1"/>
        </p:nvSpPr>
        <p:spPr>
          <a:xfrm>
            <a:off x="12196765" y="330588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0,00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546D7EE-4CE2-49B9-B2F2-C7AE6B8A6A06}"/>
              </a:ext>
            </a:extLst>
          </p:cNvPr>
          <p:cNvSpPr txBox="1"/>
          <p:nvPr userDrawn="1"/>
        </p:nvSpPr>
        <p:spPr>
          <a:xfrm>
            <a:off x="-449668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0FAB9FE-1FD9-4202-B5AF-3A394BDF740E}"/>
              </a:ext>
            </a:extLst>
          </p:cNvPr>
          <p:cNvSpPr txBox="1"/>
          <p:nvPr userDrawn="1"/>
        </p:nvSpPr>
        <p:spPr>
          <a:xfrm>
            <a:off x="12196765" y="6009035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7,84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97147D-E28A-4E0B-8226-ADF139ABC9AF}"/>
              </a:ext>
            </a:extLst>
          </p:cNvPr>
          <p:cNvSpPr txBox="1"/>
          <p:nvPr userDrawn="1"/>
        </p:nvSpPr>
        <p:spPr>
          <a:xfrm>
            <a:off x="-449668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73AAF2B-970C-4E42-A666-A05945E363C3}"/>
              </a:ext>
            </a:extLst>
          </p:cNvPr>
          <p:cNvSpPr txBox="1"/>
          <p:nvPr userDrawn="1"/>
        </p:nvSpPr>
        <p:spPr>
          <a:xfrm>
            <a:off x="12196765" y="6396429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8,92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380425F1-97C9-4EF7-A3FD-AF0A8E1F4EA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375160" y="442800"/>
            <a:ext cx="2297951" cy="469747"/>
          </a:xfrm>
          <a:prstGeom prst="rect">
            <a:avLst/>
          </a:prstGeom>
        </p:spPr>
      </p:pic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BFEBD290-8FB1-4F3E-82B9-2E52E3C46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3"/>
            <a:ext cx="1462258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32" name="Fußzeilenplatzhalter 4">
            <a:extLst>
              <a:ext uri="{FF2B5EF4-FFF2-40B4-BE49-F238E27FC236}">
                <a16:creationId xmlns:a16="http://schemas.microsoft.com/office/drawing/2014/main" id="{48FBFD62-888B-4C86-8DA8-29E8FA7A5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PowerPoint Master - Hochschule RheinMain</a:t>
            </a:r>
          </a:p>
        </p:txBody>
      </p:sp>
      <p:sp>
        <p:nvSpPr>
          <p:cNvPr id="33" name="Foliennummernplatzhalter 5">
            <a:extLst>
              <a:ext uri="{FF2B5EF4-FFF2-40B4-BE49-F238E27FC236}">
                <a16:creationId xmlns:a16="http://schemas.microsoft.com/office/drawing/2014/main" id="{B3ABE70A-C5E9-41AB-8C94-02A0239AA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9739" y="6459053"/>
            <a:ext cx="421261" cy="1835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50"/>
              </a:lnSpc>
              <a:defRPr sz="1000" spc="20" baseline="0">
                <a:solidFill>
                  <a:schemeClr val="tx1"/>
                </a:solidFill>
              </a:defRPr>
            </a:lvl1pPr>
          </a:lstStyle>
          <a:p>
            <a:fld id="{AB9763B8-9F99-46B4-A432-D63A3AB306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25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3000" kern="1200" spc="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450"/>
        </a:lnSpc>
        <a:spcBef>
          <a:spcPts val="0"/>
        </a:spcBef>
        <a:buFont typeface="Arial" panose="020B0604020202020204" pitchFamily="34" charset="0"/>
        <a:buChar char="•"/>
        <a:defRPr sz="20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250"/>
        </a:lnSpc>
        <a:spcBef>
          <a:spcPts val="0"/>
        </a:spcBef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-180000" algn="l" defTabSz="914400" rtl="0" eaLnBrk="1" latinLnBrk="0" hangingPunct="1">
        <a:lnSpc>
          <a:spcPts val="2050"/>
        </a:lnSpc>
        <a:spcBef>
          <a:spcPts val="0"/>
        </a:spcBef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185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255">
          <p15:clr>
            <a:srgbClr val="F26B43"/>
          </p15:clr>
        </p15:guide>
        <p15:guide id="3" orient="horz" pos="4184">
          <p15:clr>
            <a:srgbClr val="F26B43"/>
          </p15:clr>
        </p15:guide>
        <p15:guide id="4" pos="3840">
          <p15:clr>
            <a:srgbClr val="F26B43"/>
          </p15:clr>
        </p15:guide>
        <p15:guide id="5" pos="7355">
          <p15:clr>
            <a:srgbClr val="F26B43"/>
          </p15:clr>
        </p15:guide>
        <p15:guide id="6" pos="325">
          <p15:clr>
            <a:srgbClr val="F26B43"/>
          </p15:clr>
        </p15:guide>
        <p15:guide id="7" orient="horz" pos="3938">
          <p15:clr>
            <a:srgbClr val="F26B43"/>
          </p15:clr>
        </p15:guide>
        <p15:guide id="8" orient="horz" pos="97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feld 15"/>
          <p:cNvSpPr/>
          <p:nvPr/>
        </p:nvSpPr>
        <p:spPr>
          <a:xfrm>
            <a:off x="5882400" y="-2462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91" name="Textfeld 18"/>
          <p:cNvSpPr/>
          <p:nvPr/>
        </p:nvSpPr>
        <p:spPr>
          <a:xfrm>
            <a:off x="5882400" y="685800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92" name="Textfeld 19"/>
          <p:cNvSpPr/>
          <p:nvPr/>
        </p:nvSpPr>
        <p:spPr>
          <a:xfrm>
            <a:off x="-44748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93" name="Textfeld 20"/>
          <p:cNvSpPr/>
          <p:nvPr/>
        </p:nvSpPr>
        <p:spPr>
          <a:xfrm>
            <a:off x="1219896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94" name="Textfeld 21"/>
          <p:cNvSpPr/>
          <p:nvPr/>
        </p:nvSpPr>
        <p:spPr>
          <a:xfrm>
            <a:off x="-44748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95" name="Textfeld 22"/>
          <p:cNvSpPr/>
          <p:nvPr/>
        </p:nvSpPr>
        <p:spPr>
          <a:xfrm>
            <a:off x="1219896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96" name="Textfeld 23"/>
          <p:cNvSpPr/>
          <p:nvPr/>
        </p:nvSpPr>
        <p:spPr>
          <a:xfrm>
            <a:off x="-44748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97" name="Textfeld 24"/>
          <p:cNvSpPr/>
          <p:nvPr/>
        </p:nvSpPr>
        <p:spPr>
          <a:xfrm>
            <a:off x="1219896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98" name="Textfeld 25"/>
          <p:cNvSpPr/>
          <p:nvPr/>
        </p:nvSpPr>
        <p:spPr>
          <a:xfrm>
            <a:off x="-44748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99" name="Textfeld 26"/>
          <p:cNvSpPr/>
          <p:nvPr/>
        </p:nvSpPr>
        <p:spPr>
          <a:xfrm>
            <a:off x="1219896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00" name="Textfeld 27"/>
          <p:cNvSpPr/>
          <p:nvPr/>
        </p:nvSpPr>
        <p:spPr>
          <a:xfrm>
            <a:off x="-44748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01" name="Textfeld 28"/>
          <p:cNvSpPr/>
          <p:nvPr/>
        </p:nvSpPr>
        <p:spPr>
          <a:xfrm>
            <a:off x="1219896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02" name="Textfeld 29"/>
          <p:cNvSpPr/>
          <p:nvPr/>
        </p:nvSpPr>
        <p:spPr>
          <a:xfrm>
            <a:off x="1116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03" name="Textfeld 30"/>
          <p:cNvSpPr/>
          <p:nvPr/>
        </p:nvSpPr>
        <p:spPr>
          <a:xfrm>
            <a:off x="1169424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04" name="Textfeld 31"/>
          <p:cNvSpPr/>
          <p:nvPr/>
        </p:nvSpPr>
        <p:spPr>
          <a:xfrm>
            <a:off x="1116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05" name="Textfeld 32"/>
          <p:cNvSpPr/>
          <p:nvPr/>
        </p:nvSpPr>
        <p:spPr>
          <a:xfrm>
            <a:off x="1169424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06" name="Rechteck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46413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15880" y="1542960"/>
            <a:ext cx="11159640" cy="82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3200"/>
              </a:lnSpc>
              <a:buNone/>
            </a:pPr>
            <a:r>
              <a:rPr lang="de-DE" sz="3000" b="0" strike="noStrike" cap="all" spc="9">
                <a:solidFill>
                  <a:srgbClr val="FFFFFF"/>
                </a:solidFill>
                <a:latin typeface="Arial"/>
              </a:rPr>
              <a:t>Trennseite Titel bearbeiten</a:t>
            </a:r>
            <a:r>
              <a:rPr sz="3000"/>
              <a:t/>
            </a:r>
            <a:br>
              <a:rPr sz="3000"/>
            </a:br>
            <a:r>
              <a:rPr lang="de-DE" sz="3000" b="0" strike="noStrike" cap="all" spc="9">
                <a:solidFill>
                  <a:srgbClr val="FFFFFF"/>
                </a:solidFill>
                <a:latin typeface="Arial"/>
              </a:rPr>
              <a:t>2-zeilig</a:t>
            </a:r>
            <a:endParaRPr lang="de-DE" sz="30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515880" y="2368440"/>
            <a:ext cx="11158560" cy="397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ts val="2449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DE" sz="2000" b="0" strike="noStrike" spc="9">
                <a:solidFill>
                  <a:srgbClr val="FFFFFF"/>
                </a:solidFill>
                <a:latin typeface="Arial"/>
              </a:rPr>
              <a:t>Untertitel bearbeiten </a:t>
            </a:r>
            <a:r>
              <a:rPr sz="2000"/>
              <a:t/>
            </a:r>
            <a:br>
              <a:rPr sz="2000"/>
            </a:br>
            <a:r>
              <a:rPr lang="de-DE" sz="2000" b="0" strike="noStrike" spc="9">
                <a:solidFill>
                  <a:srgbClr val="FFFFFF"/>
                </a:solidFill>
                <a:latin typeface="Arial"/>
              </a:rPr>
              <a:t>2-Zeilig</a:t>
            </a: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dt" idx="10"/>
          </p:nvPr>
        </p:nvSpPr>
        <p:spPr>
          <a:xfrm>
            <a:off x="515880" y="6459120"/>
            <a:ext cx="146196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ts val="1250"/>
              </a:lnSpc>
              <a:buNone/>
              <a:defRPr lang="de-DE" sz="1000" b="0" strike="noStrike" spc="18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FFFFFF"/>
                </a:solidFill>
                <a:latin typeface="Arial"/>
              </a:rPr>
              <a:t>&lt;Datum/Uhrzeit&gt;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ftr" idx="11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FFFFFF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FFFFFF"/>
                </a:solidFill>
                <a:latin typeface="Arial"/>
              </a:rPr>
              <a:t>&lt;Fußzeile&gt;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sldNum" idx="12"/>
          </p:nvPr>
        </p:nvSpPr>
        <p:spPr>
          <a:xfrm>
            <a:off x="11249640" y="6459120"/>
            <a:ext cx="42084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FFFFFF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fld id="{B846CEB5-F2C7-4ED5-B94F-61CF059C319A}" type="slidenum">
              <a:rPr lang="de-DE" sz="1000" b="0" strike="noStrike" spc="18">
                <a:solidFill>
                  <a:srgbClr val="FFFFFF"/>
                </a:solidFill>
                <a:latin typeface="Arial"/>
              </a:rPr>
              <a:t>‹Nr.›</a:t>
            </a:fld>
            <a:endParaRPr lang="de-DE" sz="1000" b="0" strike="noStrike" spc="-1">
              <a:latin typeface="Times New Roman"/>
            </a:endParaRPr>
          </a:p>
        </p:txBody>
      </p:sp>
      <p:pic>
        <p:nvPicPr>
          <p:cNvPr id="212" name="Grafik 12"/>
          <p:cNvPicPr/>
          <p:nvPr/>
        </p:nvPicPr>
        <p:blipFill>
          <a:blip r:embed="rId14"/>
          <a:stretch/>
        </p:blipFill>
        <p:spPr>
          <a:xfrm>
            <a:off x="9375120" y="442800"/>
            <a:ext cx="2297520" cy="4694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2007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feld 15"/>
          <p:cNvSpPr/>
          <p:nvPr/>
        </p:nvSpPr>
        <p:spPr>
          <a:xfrm>
            <a:off x="5882400" y="-2462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50" name="Textfeld 18"/>
          <p:cNvSpPr/>
          <p:nvPr/>
        </p:nvSpPr>
        <p:spPr>
          <a:xfrm>
            <a:off x="5882400" y="685800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51" name="Textfeld 19"/>
          <p:cNvSpPr/>
          <p:nvPr/>
        </p:nvSpPr>
        <p:spPr>
          <a:xfrm>
            <a:off x="-44748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52" name="Textfeld 20"/>
          <p:cNvSpPr/>
          <p:nvPr/>
        </p:nvSpPr>
        <p:spPr>
          <a:xfrm>
            <a:off x="12198960" y="16416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8,40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53" name="Textfeld 21"/>
          <p:cNvSpPr/>
          <p:nvPr/>
        </p:nvSpPr>
        <p:spPr>
          <a:xfrm>
            <a:off x="-44748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54" name="Textfeld 22"/>
          <p:cNvSpPr/>
          <p:nvPr/>
        </p:nvSpPr>
        <p:spPr>
          <a:xfrm>
            <a:off x="12198960" y="130104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5,24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55" name="Textfeld 23"/>
          <p:cNvSpPr/>
          <p:nvPr/>
        </p:nvSpPr>
        <p:spPr>
          <a:xfrm>
            <a:off x="-44748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56" name="Textfeld 24"/>
          <p:cNvSpPr/>
          <p:nvPr/>
        </p:nvSpPr>
        <p:spPr>
          <a:xfrm>
            <a:off x="12198960" y="33058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0,00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57" name="Textfeld 25"/>
          <p:cNvSpPr/>
          <p:nvPr/>
        </p:nvSpPr>
        <p:spPr>
          <a:xfrm>
            <a:off x="-44748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58" name="Textfeld 26"/>
          <p:cNvSpPr/>
          <p:nvPr/>
        </p:nvSpPr>
        <p:spPr>
          <a:xfrm>
            <a:off x="12198960" y="600912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7,84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59" name="Textfeld 27"/>
          <p:cNvSpPr/>
          <p:nvPr/>
        </p:nvSpPr>
        <p:spPr>
          <a:xfrm>
            <a:off x="-44748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60" name="Textfeld 28"/>
          <p:cNvSpPr/>
          <p:nvPr/>
        </p:nvSpPr>
        <p:spPr>
          <a:xfrm>
            <a:off x="12198960" y="6396480"/>
            <a:ext cx="4266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8,92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61" name="Textfeld 29"/>
          <p:cNvSpPr/>
          <p:nvPr/>
        </p:nvSpPr>
        <p:spPr>
          <a:xfrm>
            <a:off x="1116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62" name="Textfeld 30"/>
          <p:cNvSpPr/>
          <p:nvPr/>
        </p:nvSpPr>
        <p:spPr>
          <a:xfrm>
            <a:off x="11694240" y="-24624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63" name="Textfeld 31"/>
          <p:cNvSpPr/>
          <p:nvPr/>
        </p:nvSpPr>
        <p:spPr>
          <a:xfrm>
            <a:off x="1116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64" name="Textfeld 32"/>
          <p:cNvSpPr/>
          <p:nvPr/>
        </p:nvSpPr>
        <p:spPr>
          <a:xfrm>
            <a:off x="11694240" y="6858000"/>
            <a:ext cx="4964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rgbClr val="46413C"/>
                </a:solidFill>
                <a:latin typeface="Arial"/>
              </a:rPr>
              <a:t>15,50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265" name="PlaceHolder 1"/>
          <p:cNvSpPr>
            <a:spLocks noGrp="1"/>
          </p:cNvSpPr>
          <p:nvPr>
            <p:ph type="body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ts val="2449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864000" lvl="1" indent="-324000">
              <a:lnSpc>
                <a:spcPts val="2251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marL="1296000" lvl="2" indent="-288000">
              <a:lnSpc>
                <a:spcPts val="2049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1728000" lvl="3" indent="-216000">
              <a:lnSpc>
                <a:spcPts val="1851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2160000" lvl="4" indent="-216000">
              <a:lnSpc>
                <a:spcPts val="1851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815004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0000" indent="-180000">
              <a:lnSpc>
                <a:spcPts val="2449"/>
              </a:lnSpc>
              <a:buClr>
                <a:srgbClr val="46413C"/>
              </a:buClr>
              <a:buFont typeface="Arial"/>
              <a:buChar char="•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180000" lvl="1" indent="-180000">
              <a:lnSpc>
                <a:spcPts val="22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marL="180000" lvl="2" indent="-180000">
              <a:lnSpc>
                <a:spcPts val="2049"/>
              </a:lnSpc>
              <a:buClr>
                <a:srgbClr val="46413C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180000" lvl="3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180000" lvl="4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33512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0000" indent="-180000">
              <a:lnSpc>
                <a:spcPts val="2449"/>
              </a:lnSpc>
              <a:buClr>
                <a:srgbClr val="46413C"/>
              </a:buClr>
              <a:buFont typeface="Arial"/>
              <a:buChar char="•"/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Mastertextformat bearbeiten</a:t>
            </a:r>
          </a:p>
          <a:p>
            <a:pPr marL="180000" lvl="1" indent="-180000">
              <a:lnSpc>
                <a:spcPts val="22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800" b="0" strike="noStrike" spc="9">
                <a:solidFill>
                  <a:srgbClr val="46413C"/>
                </a:solidFill>
                <a:latin typeface="Arial"/>
              </a:rPr>
              <a:t>Zweite Ebene</a:t>
            </a:r>
            <a:endParaRPr lang="de-DE" sz="1800" b="0" strike="noStrike" spc="18">
              <a:solidFill>
                <a:srgbClr val="46413C"/>
              </a:solidFill>
              <a:latin typeface="Arial"/>
            </a:endParaRPr>
          </a:p>
          <a:p>
            <a:pPr marL="180000" lvl="2" indent="-180000">
              <a:lnSpc>
                <a:spcPts val="2049"/>
              </a:lnSpc>
              <a:buClr>
                <a:srgbClr val="46413C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Dritte Ebene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180000" lvl="3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Vierte Ebene</a:t>
            </a:r>
          </a:p>
          <a:p>
            <a:pPr marL="180000" lvl="4" indent="-180000">
              <a:lnSpc>
                <a:spcPts val="1851"/>
              </a:lnSpc>
              <a:buClr>
                <a:srgbClr val="46413C"/>
              </a:buClr>
              <a:buFont typeface="Arial"/>
              <a:buChar char="•"/>
            </a:pPr>
            <a:r>
              <a:rPr lang="de-DE" sz="1400" b="0" strike="noStrike" spc="-1">
                <a:solidFill>
                  <a:srgbClr val="46413C"/>
                </a:solidFill>
                <a:latin typeface="Arial"/>
              </a:rPr>
              <a:t>Fünfte Ebene</a:t>
            </a:r>
          </a:p>
        </p:txBody>
      </p:sp>
      <p:grpSp>
        <p:nvGrpSpPr>
          <p:cNvPr id="268" name="Gruppieren 16"/>
          <p:cNvGrpSpPr/>
          <p:nvPr/>
        </p:nvGrpSpPr>
        <p:grpSpPr>
          <a:xfrm>
            <a:off x="515880" y="1546920"/>
            <a:ext cx="11159640" cy="336960"/>
            <a:chOff x="515880" y="1546920"/>
            <a:chExt cx="11159640" cy="336960"/>
          </a:xfrm>
        </p:grpSpPr>
        <p:sp>
          <p:nvSpPr>
            <p:cNvPr id="269" name="AutoShape 21"/>
            <p:cNvSpPr/>
            <p:nvPr/>
          </p:nvSpPr>
          <p:spPr>
            <a:xfrm>
              <a:off x="515880" y="1546920"/>
              <a:ext cx="3524760" cy="336960"/>
            </a:xfrm>
            <a:prstGeom prst="homePlate">
              <a:avLst>
                <a:gd name="adj" fmla="val 19790"/>
              </a:avLst>
            </a:prstGeom>
            <a:solidFill>
              <a:srgbClr val="E10019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AutoShape 23"/>
            <p:cNvSpPr/>
            <p:nvPr/>
          </p:nvSpPr>
          <p:spPr>
            <a:xfrm>
              <a:off x="4368600" y="1546920"/>
              <a:ext cx="3453480" cy="336960"/>
            </a:xfrm>
            <a:prstGeom prst="chevron">
              <a:avLst>
                <a:gd name="adj" fmla="val 20161"/>
              </a:avLst>
            </a:prstGeom>
            <a:solidFill>
              <a:srgbClr val="80808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AutoShape 25"/>
            <p:cNvSpPr/>
            <p:nvPr/>
          </p:nvSpPr>
          <p:spPr>
            <a:xfrm>
              <a:off x="8150040" y="1546920"/>
              <a:ext cx="3525480" cy="336960"/>
            </a:xfrm>
            <a:prstGeom prst="chevron">
              <a:avLst>
                <a:gd name="adj" fmla="val 20827"/>
              </a:avLst>
            </a:prstGeom>
            <a:solidFill>
              <a:srgbClr val="BFBFB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515880" y="1547280"/>
            <a:ext cx="34570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4360680" y="1547280"/>
            <a:ext cx="346176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 type="body"/>
          </p:nvPr>
        </p:nvSpPr>
        <p:spPr>
          <a:xfrm>
            <a:off x="8150040" y="1547280"/>
            <a:ext cx="35254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Phase eingeben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 type="title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Mastertitelformat bearbeiten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276" name="PlaceHolder 8"/>
          <p:cNvSpPr>
            <a:spLocks noGrp="1"/>
          </p:cNvSpPr>
          <p:nvPr>
            <p:ph type="body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Untertitel bearbeiten</a:t>
            </a:r>
          </a:p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46413C"/>
                </a:solidFill>
                <a:latin typeface="Arial"/>
              </a:rPr>
              <a:t>2-zeilig</a:t>
            </a:r>
          </a:p>
        </p:txBody>
      </p:sp>
      <p:sp>
        <p:nvSpPr>
          <p:cNvPr id="277" name="PlaceHolder 9"/>
          <p:cNvSpPr>
            <a:spLocks noGrp="1"/>
          </p:cNvSpPr>
          <p:nvPr>
            <p:ph type="dt" idx="13"/>
          </p:nvPr>
        </p:nvSpPr>
        <p:spPr>
          <a:xfrm>
            <a:off x="515880" y="6459120"/>
            <a:ext cx="146196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46413C"/>
                </a:solidFill>
                <a:latin typeface="Arial"/>
              </a:rPr>
              <a:t>&lt;Datum/Uhrzeit&gt;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278" name="PlaceHolder 10"/>
          <p:cNvSpPr>
            <a:spLocks noGrp="1"/>
          </p:cNvSpPr>
          <p:nvPr>
            <p:ph type="ftr" idx="14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r>
              <a:rPr lang="de-DE" sz="1000" b="0" strike="noStrike" spc="18">
                <a:solidFill>
                  <a:srgbClr val="46413C"/>
                </a:solidFill>
                <a:latin typeface="Arial"/>
              </a:rPr>
              <a:t>&lt;Fußzeile&gt;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279" name="PlaceHolder 11"/>
          <p:cNvSpPr>
            <a:spLocks noGrp="1"/>
          </p:cNvSpPr>
          <p:nvPr>
            <p:ph type="sldNum" idx="15"/>
          </p:nvPr>
        </p:nvSpPr>
        <p:spPr>
          <a:xfrm>
            <a:off x="11249640" y="6459120"/>
            <a:ext cx="42084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algn="r">
              <a:lnSpc>
                <a:spcPts val="1250"/>
              </a:lnSpc>
              <a:buNone/>
            </a:pPr>
            <a:fld id="{7A6C8505-1DA8-4FC1-92D5-44FD79F77286}" type="slidenum">
              <a:rPr lang="de-DE" sz="1000" b="0" strike="noStrike" spc="18">
                <a:solidFill>
                  <a:srgbClr val="46413C"/>
                </a:solidFill>
                <a:latin typeface="Arial"/>
              </a:rPr>
              <a:t>‹Nr.›</a:t>
            </a:fld>
            <a:endParaRPr lang="de-DE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162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F&#252;r%20den%2019.docx" TargetMode="Externa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5" Type="http://schemas.openxmlformats.org/officeDocument/2006/relationships/image" Target="NUL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ilias.hs-rm.de/goto.php?target=crs_146001&amp;client_id=DeveloperWiesbaden" TargetMode="Externa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-rm.de/de/service/didaktik-und-digitale-lehre/projekt-ilearnhsrm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04730-F0DA-42FC-BDAF-A710A392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Zwischenstand 01.2023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Folien von Dr. Sönke </a:t>
            </a:r>
            <a:r>
              <a:rPr lang="de-DE" dirty="0" err="1" smtClean="0"/>
              <a:t>Knutzen</a:t>
            </a:r>
            <a:r>
              <a:rPr lang="de-DE" dirty="0" smtClean="0"/>
              <a:t> (ITBH)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821FF2-9E87-40B5-9A43-6498927FAE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cap="none" dirty="0" err="1" smtClean="0"/>
              <a:t>i</a:t>
            </a:r>
            <a:r>
              <a:rPr lang="de-DE" dirty="0" err="1" smtClean="0"/>
              <a:t>LEARN@HSRM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1C42E9-4BD5-4D9D-AFA3-92C572B91C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19.01.2023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4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9302820" y="5155185"/>
            <a:ext cx="79980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60" name="Rechteck 59"/>
          <p:cNvSpPr/>
          <p:nvPr/>
        </p:nvSpPr>
        <p:spPr>
          <a:xfrm>
            <a:off x="7860748" y="2297525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6" name="AutoShape 2" descr="Bildergebnis für fa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8184232" y="5872635"/>
            <a:ext cx="2030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dirty="0"/>
              <a:t>FAZ Sonntagszeitung, 23.04.2017</a:t>
            </a:r>
          </a:p>
          <a:p>
            <a:pPr algn="r"/>
            <a:r>
              <a:rPr lang="de-DE" sz="800" dirty="0"/>
              <a:t>Handelsblatt.com/</a:t>
            </a:r>
            <a:r>
              <a:rPr lang="de-DE" sz="800" dirty="0" err="1"/>
              <a:t>finanzen</a:t>
            </a:r>
            <a:r>
              <a:rPr lang="de-DE" sz="800" dirty="0"/>
              <a:t>   29.11.2019</a:t>
            </a:r>
          </a:p>
          <a:p>
            <a:pPr algn="r"/>
            <a:r>
              <a:rPr lang="de-DE" sz="800" dirty="0"/>
              <a:t>Finanzen100, </a:t>
            </a:r>
            <a:r>
              <a:rPr lang="de-DE" sz="800" dirty="0" smtClean="0"/>
              <a:t>17.11.2022</a:t>
            </a:r>
            <a:endParaRPr lang="de-DE" sz="800" dirty="0"/>
          </a:p>
        </p:txBody>
      </p:sp>
      <p:cxnSp>
        <p:nvCxnSpPr>
          <p:cNvPr id="18" name="Gerade Verbindung 17"/>
          <p:cNvCxnSpPr/>
          <p:nvPr/>
        </p:nvCxnSpPr>
        <p:spPr>
          <a:xfrm>
            <a:off x="1705787" y="2060572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003241" y="1691820"/>
            <a:ext cx="0" cy="4176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551921" y="1721149"/>
            <a:ext cx="0" cy="4176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027577" y="1721149"/>
            <a:ext cx="0" cy="4176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7531633" y="1721149"/>
            <a:ext cx="0" cy="4176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887118" y="16825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2001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369097" y="16825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2006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947458" y="16825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2011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459626" y="16825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2016</a:t>
            </a:r>
          </a:p>
        </p:txBody>
      </p:sp>
      <p:sp>
        <p:nvSpPr>
          <p:cNvPr id="37" name="Rechteck 36"/>
          <p:cNvSpPr/>
          <p:nvPr/>
        </p:nvSpPr>
        <p:spPr>
          <a:xfrm>
            <a:off x="1800077" y="226788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GE</a:t>
            </a:r>
          </a:p>
          <a:p>
            <a:pPr algn="ctr"/>
            <a:r>
              <a:rPr lang="de-DE" sz="800" dirty="0"/>
              <a:t>(406)</a:t>
            </a:r>
          </a:p>
        </p:txBody>
      </p:sp>
      <p:sp>
        <p:nvSpPr>
          <p:cNvPr id="38" name="Rechteck 37"/>
          <p:cNvSpPr/>
          <p:nvPr/>
        </p:nvSpPr>
        <p:spPr>
          <a:xfrm>
            <a:off x="1800077" y="2987964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Micro-soft</a:t>
            </a:r>
          </a:p>
          <a:p>
            <a:pPr algn="ctr"/>
            <a:r>
              <a:rPr lang="de-DE" sz="800" dirty="0"/>
              <a:t>(365)</a:t>
            </a:r>
          </a:p>
        </p:txBody>
      </p:sp>
      <p:sp>
        <p:nvSpPr>
          <p:cNvPr id="39" name="Rechteck 38"/>
          <p:cNvSpPr/>
          <p:nvPr/>
        </p:nvSpPr>
        <p:spPr>
          <a:xfrm>
            <a:off x="1779105" y="370804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Exxon</a:t>
            </a:r>
          </a:p>
          <a:p>
            <a:pPr algn="ctr"/>
            <a:r>
              <a:rPr lang="de-DE" sz="800" dirty="0"/>
              <a:t>(272)</a:t>
            </a:r>
          </a:p>
        </p:txBody>
      </p:sp>
      <p:sp>
        <p:nvSpPr>
          <p:cNvPr id="40" name="Rechteck 39"/>
          <p:cNvSpPr/>
          <p:nvPr/>
        </p:nvSpPr>
        <p:spPr>
          <a:xfrm>
            <a:off x="1800077" y="442812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Citi</a:t>
            </a:r>
            <a:endParaRPr lang="de-DE" sz="1400" dirty="0"/>
          </a:p>
          <a:p>
            <a:pPr algn="ctr"/>
            <a:r>
              <a:rPr lang="de-DE" sz="800" dirty="0"/>
              <a:t>(261)</a:t>
            </a:r>
          </a:p>
        </p:txBody>
      </p:sp>
      <p:sp>
        <p:nvSpPr>
          <p:cNvPr id="41" name="Rechteck 40"/>
          <p:cNvSpPr/>
          <p:nvPr/>
        </p:nvSpPr>
        <p:spPr>
          <a:xfrm>
            <a:off x="1800077" y="514820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Walmart</a:t>
            </a:r>
            <a:endParaRPr lang="de-DE" sz="1200" dirty="0"/>
          </a:p>
          <a:p>
            <a:pPr algn="ctr"/>
            <a:r>
              <a:rPr lang="de-DE" sz="800" dirty="0"/>
              <a:t>(260)</a:t>
            </a:r>
          </a:p>
        </p:txBody>
      </p:sp>
      <p:sp>
        <p:nvSpPr>
          <p:cNvPr id="42" name="Rechteck 41"/>
          <p:cNvSpPr/>
          <p:nvPr/>
        </p:nvSpPr>
        <p:spPr>
          <a:xfrm>
            <a:off x="3357314" y="226788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Exxon</a:t>
            </a:r>
          </a:p>
          <a:p>
            <a:pPr algn="ctr"/>
            <a:r>
              <a:rPr lang="de-DE" sz="800" dirty="0"/>
              <a:t>(446)</a:t>
            </a:r>
            <a:endParaRPr lang="de-DE" sz="1400" dirty="0"/>
          </a:p>
        </p:txBody>
      </p:sp>
      <p:sp>
        <p:nvSpPr>
          <p:cNvPr id="43" name="Rechteck 42"/>
          <p:cNvSpPr/>
          <p:nvPr/>
        </p:nvSpPr>
        <p:spPr>
          <a:xfrm>
            <a:off x="3357314" y="298796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GE</a:t>
            </a:r>
          </a:p>
          <a:p>
            <a:pPr algn="ctr"/>
            <a:r>
              <a:rPr lang="de-DE" sz="800" dirty="0"/>
              <a:t>(383)</a:t>
            </a:r>
          </a:p>
        </p:txBody>
      </p:sp>
      <p:sp>
        <p:nvSpPr>
          <p:cNvPr id="44" name="Rechteck 43"/>
          <p:cNvSpPr/>
          <p:nvPr/>
        </p:nvSpPr>
        <p:spPr>
          <a:xfrm>
            <a:off x="3357314" y="370804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Total</a:t>
            </a:r>
          </a:p>
          <a:p>
            <a:pPr algn="ctr"/>
            <a:r>
              <a:rPr lang="de-DE" sz="800" dirty="0"/>
              <a:t>(327)</a:t>
            </a:r>
          </a:p>
        </p:txBody>
      </p:sp>
      <p:sp>
        <p:nvSpPr>
          <p:cNvPr id="45" name="Rechteck 44"/>
          <p:cNvSpPr/>
          <p:nvPr/>
        </p:nvSpPr>
        <p:spPr>
          <a:xfrm>
            <a:off x="3357314" y="4428124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Micro-soft</a:t>
            </a:r>
          </a:p>
          <a:p>
            <a:pPr algn="ctr"/>
            <a:r>
              <a:rPr lang="de-DE" sz="800" dirty="0"/>
              <a:t>(293)</a:t>
            </a:r>
          </a:p>
        </p:txBody>
      </p:sp>
      <p:sp>
        <p:nvSpPr>
          <p:cNvPr id="46" name="Rechteck 45"/>
          <p:cNvSpPr/>
          <p:nvPr/>
        </p:nvSpPr>
        <p:spPr>
          <a:xfrm>
            <a:off x="3357314" y="514820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Citi</a:t>
            </a:r>
            <a:endParaRPr lang="de-DE" sz="1400" dirty="0"/>
          </a:p>
          <a:p>
            <a:pPr algn="ctr"/>
            <a:r>
              <a:rPr lang="de-DE" sz="800" dirty="0"/>
              <a:t>(273)</a:t>
            </a:r>
          </a:p>
        </p:txBody>
      </p:sp>
      <p:sp>
        <p:nvSpPr>
          <p:cNvPr id="47" name="Rechteck 46"/>
          <p:cNvSpPr/>
          <p:nvPr/>
        </p:nvSpPr>
        <p:spPr>
          <a:xfrm>
            <a:off x="4871864" y="226788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Exxon</a:t>
            </a:r>
          </a:p>
          <a:p>
            <a:pPr algn="ctr"/>
            <a:r>
              <a:rPr lang="de-DE" sz="800" dirty="0"/>
              <a:t>(406)</a:t>
            </a:r>
          </a:p>
        </p:txBody>
      </p:sp>
      <p:sp>
        <p:nvSpPr>
          <p:cNvPr id="48" name="Rechteck 47"/>
          <p:cNvSpPr/>
          <p:nvPr/>
        </p:nvSpPr>
        <p:spPr>
          <a:xfrm>
            <a:off x="4871864" y="2987964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49" name="Rechteck 48"/>
          <p:cNvSpPr/>
          <p:nvPr/>
        </p:nvSpPr>
        <p:spPr>
          <a:xfrm>
            <a:off x="4871864" y="370804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Petro-china</a:t>
            </a:r>
          </a:p>
          <a:p>
            <a:pPr algn="ctr"/>
            <a:r>
              <a:rPr lang="de-DE" sz="800" dirty="0"/>
              <a:t>(277)</a:t>
            </a:r>
          </a:p>
        </p:txBody>
      </p:sp>
      <p:sp>
        <p:nvSpPr>
          <p:cNvPr id="50" name="Rechteck 49"/>
          <p:cNvSpPr/>
          <p:nvPr/>
        </p:nvSpPr>
        <p:spPr>
          <a:xfrm>
            <a:off x="4871864" y="442812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Shell</a:t>
            </a:r>
          </a:p>
          <a:p>
            <a:pPr algn="ctr"/>
            <a:r>
              <a:rPr lang="de-DE" sz="800" dirty="0"/>
              <a:t>(237)</a:t>
            </a:r>
          </a:p>
        </p:txBody>
      </p:sp>
      <p:sp>
        <p:nvSpPr>
          <p:cNvPr id="51" name="Rechteck 50"/>
          <p:cNvSpPr/>
          <p:nvPr/>
        </p:nvSpPr>
        <p:spPr>
          <a:xfrm>
            <a:off x="4871864" y="5148204"/>
            <a:ext cx="8039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ICBC</a:t>
            </a:r>
          </a:p>
          <a:p>
            <a:pPr algn="ctr"/>
            <a:r>
              <a:rPr lang="de-DE" sz="800" dirty="0"/>
              <a:t>(228)</a:t>
            </a:r>
          </a:p>
        </p:txBody>
      </p:sp>
      <p:sp>
        <p:nvSpPr>
          <p:cNvPr id="52" name="Rechteck 51"/>
          <p:cNvSpPr/>
          <p:nvPr/>
        </p:nvSpPr>
        <p:spPr>
          <a:xfrm>
            <a:off x="6384032" y="2267884"/>
            <a:ext cx="80392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53" name="Rechteck 52"/>
          <p:cNvSpPr/>
          <p:nvPr/>
        </p:nvSpPr>
        <p:spPr>
          <a:xfrm>
            <a:off x="6384032" y="2987964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Google</a:t>
            </a:r>
          </a:p>
          <a:p>
            <a:pPr algn="ctr"/>
            <a:r>
              <a:rPr lang="de-DE" sz="800" dirty="0"/>
              <a:t>(556)</a:t>
            </a:r>
          </a:p>
        </p:txBody>
      </p:sp>
      <p:sp>
        <p:nvSpPr>
          <p:cNvPr id="54" name="Rechteck 53"/>
          <p:cNvSpPr/>
          <p:nvPr/>
        </p:nvSpPr>
        <p:spPr>
          <a:xfrm>
            <a:off x="6379411" y="3704228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)</a:t>
            </a:r>
          </a:p>
        </p:txBody>
      </p:sp>
      <p:sp>
        <p:nvSpPr>
          <p:cNvPr id="55" name="Rechteck 54"/>
          <p:cNvSpPr/>
          <p:nvPr/>
        </p:nvSpPr>
        <p:spPr>
          <a:xfrm>
            <a:off x="6387617" y="4428124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Amazon</a:t>
            </a:r>
          </a:p>
          <a:p>
            <a:pPr algn="ctr"/>
            <a:r>
              <a:rPr lang="de-DE" sz="800" dirty="0"/>
              <a:t>(384)</a:t>
            </a:r>
          </a:p>
        </p:txBody>
      </p:sp>
      <p:sp>
        <p:nvSpPr>
          <p:cNvPr id="56" name="Rechteck 55"/>
          <p:cNvSpPr/>
          <p:nvPr/>
        </p:nvSpPr>
        <p:spPr>
          <a:xfrm>
            <a:off x="6384032" y="5148204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Face-</a:t>
            </a:r>
            <a:r>
              <a:rPr lang="de-DE" sz="1200" dirty="0" err="1"/>
              <a:t>book</a:t>
            </a:r>
            <a:endParaRPr lang="de-DE" sz="1200" dirty="0"/>
          </a:p>
          <a:p>
            <a:pPr algn="ctr"/>
            <a:r>
              <a:rPr lang="de-DE" sz="800" dirty="0"/>
              <a:t>(359)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7959954" y="16912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2019</a:t>
            </a:r>
          </a:p>
        </p:txBody>
      </p:sp>
      <p:sp>
        <p:nvSpPr>
          <p:cNvPr id="61" name="Rechteck 60"/>
          <p:cNvSpPr/>
          <p:nvPr/>
        </p:nvSpPr>
        <p:spPr>
          <a:xfrm>
            <a:off x="7884360" y="2996676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Alphabet</a:t>
            </a:r>
            <a:endParaRPr lang="de-DE" sz="1300" dirty="0"/>
          </a:p>
          <a:p>
            <a:pPr algn="ctr"/>
            <a:r>
              <a:rPr lang="de-DE" sz="800" dirty="0"/>
              <a:t>(888)</a:t>
            </a:r>
          </a:p>
        </p:txBody>
      </p:sp>
      <p:sp>
        <p:nvSpPr>
          <p:cNvPr id="62" name="Rechteck 61"/>
          <p:cNvSpPr/>
          <p:nvPr/>
        </p:nvSpPr>
        <p:spPr>
          <a:xfrm>
            <a:off x="7884360" y="4428124"/>
            <a:ext cx="80392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64" name="Rechteck 63"/>
          <p:cNvSpPr/>
          <p:nvPr/>
        </p:nvSpPr>
        <p:spPr>
          <a:xfrm>
            <a:off x="7884360" y="5156916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Face-</a:t>
            </a:r>
            <a:r>
              <a:rPr lang="de-DE" sz="1200" dirty="0" err="1"/>
              <a:t>book</a:t>
            </a:r>
            <a:endParaRPr lang="de-DE" sz="1200" dirty="0"/>
          </a:p>
          <a:p>
            <a:pPr algn="ctr"/>
            <a:r>
              <a:rPr lang="de-DE" sz="800" dirty="0"/>
              <a:t>(509)</a:t>
            </a:r>
          </a:p>
        </p:txBody>
      </p:sp>
      <p:sp>
        <p:nvSpPr>
          <p:cNvPr id="65" name="Rechteck 64"/>
          <p:cNvSpPr/>
          <p:nvPr/>
        </p:nvSpPr>
        <p:spPr>
          <a:xfrm>
            <a:off x="7884360" y="3716176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Amazon</a:t>
            </a:r>
          </a:p>
          <a:p>
            <a:pPr algn="ctr"/>
            <a:r>
              <a:rPr lang="de-DE" sz="800" dirty="0"/>
              <a:t>(880)</a:t>
            </a:r>
          </a:p>
        </p:txBody>
      </p:sp>
      <p:cxnSp>
        <p:nvCxnSpPr>
          <p:cNvPr id="63" name="Gerade Verbindung 24"/>
          <p:cNvCxnSpPr/>
          <p:nvPr/>
        </p:nvCxnSpPr>
        <p:spPr>
          <a:xfrm>
            <a:off x="9048328" y="1721149"/>
            <a:ext cx="0" cy="4176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9289234" y="16912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2022</a:t>
            </a:r>
          </a:p>
        </p:txBody>
      </p:sp>
      <p:sp>
        <p:nvSpPr>
          <p:cNvPr id="67" name="Rechteck 66"/>
          <p:cNvSpPr/>
          <p:nvPr/>
        </p:nvSpPr>
        <p:spPr>
          <a:xfrm>
            <a:off x="9270201" y="2276596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68" name="Rechteck 67"/>
          <p:cNvSpPr/>
          <p:nvPr/>
        </p:nvSpPr>
        <p:spPr>
          <a:xfrm>
            <a:off x="9289233" y="3716185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Alphabet</a:t>
            </a:r>
            <a:endParaRPr lang="de-DE" sz="1300" dirty="0"/>
          </a:p>
          <a:p>
            <a:pPr algn="ctr"/>
            <a:r>
              <a:rPr lang="de-DE" sz="800" dirty="0"/>
              <a:t>(</a:t>
            </a:r>
            <a:r>
              <a:rPr lang="de-DE" sz="800" dirty="0" smtClean="0"/>
              <a:t>1100</a:t>
            </a:r>
            <a:r>
              <a:rPr lang="de-DE" sz="800" dirty="0"/>
              <a:t>)</a:t>
            </a:r>
          </a:p>
        </p:txBody>
      </p:sp>
      <p:sp>
        <p:nvSpPr>
          <p:cNvPr id="69" name="Rechteck 68"/>
          <p:cNvSpPr/>
          <p:nvPr/>
        </p:nvSpPr>
        <p:spPr>
          <a:xfrm>
            <a:off x="9270201" y="3002606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71" name="Rechteck 70"/>
          <p:cNvSpPr/>
          <p:nvPr/>
        </p:nvSpPr>
        <p:spPr>
          <a:xfrm>
            <a:off x="9289233" y="4435685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Amazon</a:t>
            </a:r>
            <a:endParaRPr lang="de-DE" sz="1400" dirty="0"/>
          </a:p>
          <a:p>
            <a:pPr algn="ctr"/>
            <a:r>
              <a:rPr lang="de-DE" sz="800" dirty="0" smtClean="0"/>
              <a:t>(973)</a:t>
            </a:r>
            <a:endParaRPr lang="de-DE" sz="800" dirty="0"/>
          </a:p>
        </p:txBody>
      </p:sp>
      <p:sp>
        <p:nvSpPr>
          <p:cNvPr id="74" name="Rechteck 73"/>
          <p:cNvSpPr/>
          <p:nvPr/>
        </p:nvSpPr>
        <p:spPr>
          <a:xfrm>
            <a:off x="4857920" y="2999043"/>
            <a:ext cx="803928" cy="576064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Apple</a:t>
            </a:r>
          </a:p>
          <a:p>
            <a:pPr algn="ctr"/>
            <a:r>
              <a:rPr lang="de-DE" sz="800" dirty="0"/>
              <a:t>(376)</a:t>
            </a:r>
          </a:p>
        </p:txBody>
      </p:sp>
      <p:sp>
        <p:nvSpPr>
          <p:cNvPr id="76" name="Rechteck 75"/>
          <p:cNvSpPr/>
          <p:nvPr/>
        </p:nvSpPr>
        <p:spPr>
          <a:xfrm>
            <a:off x="6379411" y="2270768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Apple</a:t>
            </a:r>
          </a:p>
          <a:p>
            <a:pPr algn="ctr"/>
            <a:r>
              <a:rPr lang="de-DE" sz="800" dirty="0"/>
              <a:t>(582)</a:t>
            </a:r>
          </a:p>
        </p:txBody>
      </p:sp>
      <p:sp>
        <p:nvSpPr>
          <p:cNvPr id="81" name="Rechteck 80"/>
          <p:cNvSpPr/>
          <p:nvPr/>
        </p:nvSpPr>
        <p:spPr>
          <a:xfrm>
            <a:off x="7865393" y="2289085"/>
            <a:ext cx="803928" cy="576064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Apple</a:t>
            </a:r>
          </a:p>
          <a:p>
            <a:pPr algn="ctr"/>
            <a:r>
              <a:rPr lang="de-DE" sz="800" dirty="0"/>
              <a:t>(955)</a:t>
            </a:r>
          </a:p>
        </p:txBody>
      </p:sp>
      <p:sp>
        <p:nvSpPr>
          <p:cNvPr id="82" name="Rechteck 81"/>
          <p:cNvSpPr/>
          <p:nvPr/>
        </p:nvSpPr>
        <p:spPr>
          <a:xfrm>
            <a:off x="9272856" y="2266101"/>
            <a:ext cx="803928" cy="576064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Apple</a:t>
            </a:r>
          </a:p>
          <a:p>
            <a:pPr algn="ctr"/>
            <a:r>
              <a:rPr lang="de-DE" sz="800" dirty="0"/>
              <a:t>(</a:t>
            </a:r>
            <a:r>
              <a:rPr lang="de-DE" sz="800" dirty="0" smtClean="0"/>
              <a:t>2300</a:t>
            </a:r>
            <a:r>
              <a:rPr lang="de-DE" sz="800" dirty="0"/>
              <a:t>)</a:t>
            </a:r>
          </a:p>
        </p:txBody>
      </p:sp>
      <p:sp>
        <p:nvSpPr>
          <p:cNvPr id="83" name="Rechteck 82"/>
          <p:cNvSpPr/>
          <p:nvPr/>
        </p:nvSpPr>
        <p:spPr>
          <a:xfrm>
            <a:off x="9260685" y="3000467"/>
            <a:ext cx="803928" cy="576064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Micro-soft</a:t>
            </a:r>
          </a:p>
          <a:p>
            <a:pPr algn="ctr"/>
            <a:r>
              <a:rPr lang="de-DE" sz="800" dirty="0"/>
              <a:t>(</a:t>
            </a:r>
            <a:r>
              <a:rPr lang="de-DE" sz="800" dirty="0" smtClean="0"/>
              <a:t>1700</a:t>
            </a:r>
            <a:endParaRPr lang="de-DE" sz="800" dirty="0"/>
          </a:p>
        </p:txBody>
      </p:sp>
      <p:sp>
        <p:nvSpPr>
          <p:cNvPr id="84" name="Rechteck 83"/>
          <p:cNvSpPr/>
          <p:nvPr/>
        </p:nvSpPr>
        <p:spPr>
          <a:xfrm>
            <a:off x="7878501" y="4441802"/>
            <a:ext cx="803928" cy="5760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Micro-soft</a:t>
            </a:r>
          </a:p>
          <a:p>
            <a:pPr algn="ctr"/>
            <a:r>
              <a:rPr lang="de-DE" sz="800" dirty="0"/>
              <a:t>(841)</a:t>
            </a:r>
          </a:p>
        </p:txBody>
      </p:sp>
      <p:sp>
        <p:nvSpPr>
          <p:cNvPr id="72" name="Rechteck 71"/>
          <p:cNvSpPr/>
          <p:nvPr/>
        </p:nvSpPr>
        <p:spPr>
          <a:xfrm>
            <a:off x="9302820" y="5160696"/>
            <a:ext cx="822961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Taiwan</a:t>
            </a:r>
          </a:p>
          <a:p>
            <a:pPr algn="ctr"/>
            <a:r>
              <a:rPr lang="de-DE" sz="1100" dirty="0" err="1" smtClean="0"/>
              <a:t>Semicond</a:t>
            </a:r>
            <a:endParaRPr lang="de-DE" sz="1100" dirty="0"/>
          </a:p>
          <a:p>
            <a:pPr algn="ctr"/>
            <a:r>
              <a:rPr lang="de-DE" sz="800" dirty="0" smtClean="0"/>
              <a:t>(791)</a:t>
            </a:r>
            <a:endParaRPr lang="de-DE" sz="800" dirty="0"/>
          </a:p>
        </p:txBody>
      </p:sp>
      <p:sp>
        <p:nvSpPr>
          <p:cNvPr id="105" name="Rechteck 104"/>
          <p:cNvSpPr/>
          <p:nvPr/>
        </p:nvSpPr>
        <p:spPr>
          <a:xfrm>
            <a:off x="6384032" y="3699388"/>
            <a:ext cx="803928" cy="576064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Micro-soft</a:t>
            </a:r>
          </a:p>
          <a:p>
            <a:pPr algn="ctr"/>
            <a:r>
              <a:rPr lang="de-DE" sz="800" dirty="0"/>
              <a:t>(452)</a:t>
            </a:r>
          </a:p>
        </p:txBody>
      </p:sp>
      <p:sp>
        <p:nvSpPr>
          <p:cNvPr id="106" name="Rechteck 105"/>
          <p:cNvSpPr/>
          <p:nvPr/>
        </p:nvSpPr>
        <p:spPr>
          <a:xfrm>
            <a:off x="3357810" y="4425604"/>
            <a:ext cx="803928" cy="576064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Micro-soft</a:t>
            </a:r>
          </a:p>
          <a:p>
            <a:pPr algn="ctr"/>
            <a:r>
              <a:rPr lang="de-DE" sz="800" dirty="0"/>
              <a:t>(293)</a:t>
            </a:r>
          </a:p>
        </p:txBody>
      </p:sp>
      <p:sp>
        <p:nvSpPr>
          <p:cNvPr id="107" name="Rechteck 106"/>
          <p:cNvSpPr/>
          <p:nvPr/>
        </p:nvSpPr>
        <p:spPr>
          <a:xfrm>
            <a:off x="1800077" y="2987964"/>
            <a:ext cx="803928" cy="576064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Micro-soft</a:t>
            </a:r>
          </a:p>
          <a:p>
            <a:pPr algn="ctr"/>
            <a:r>
              <a:rPr lang="de-DE" sz="800" dirty="0"/>
              <a:t>(365)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Veränderung der Märkte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Unternehmen mit den größten Börsenwerten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62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2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1" grpId="0" animBg="1"/>
      <p:bldP spid="74" grpId="0" animBg="1"/>
      <p:bldP spid="76" grpId="0" animBg="1"/>
      <p:bldP spid="81" grpId="0" animBg="1"/>
      <p:bldP spid="82" grpId="0" animBg="1"/>
      <p:bldP spid="83" grpId="0" animBg="1"/>
      <p:bldP spid="84" grpId="0" animBg="1"/>
      <p:bldP spid="72" grpId="0" animBg="1"/>
      <p:bldP spid="105" grpId="0" animBg="1"/>
      <p:bldP spid="106" grpId="0" animBg="1"/>
      <p:bldP spid="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515937" y="983412"/>
            <a:ext cx="11053312" cy="57221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Digitalisierung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Überall und Jederzeit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1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1955801" y="6271576"/>
            <a:ext cx="8353425" cy="0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3851036" y="1373975"/>
            <a:ext cx="2401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2F67"/>
                </a:solidFill>
              </a:rPr>
              <a:t>Internet </a:t>
            </a:r>
            <a:r>
              <a:rPr lang="de-DE" sz="2400" dirty="0" err="1">
                <a:solidFill>
                  <a:srgbClr val="002F67"/>
                </a:solidFill>
              </a:rPr>
              <a:t>of</a:t>
            </a:r>
            <a:r>
              <a:rPr lang="de-DE" sz="2400" dirty="0">
                <a:solidFill>
                  <a:srgbClr val="002F67"/>
                </a:solidFill>
              </a:rPr>
              <a:t> Things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871972" y="2290257"/>
            <a:ext cx="121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2F67"/>
                </a:solidFill>
              </a:rPr>
              <a:t>Big Data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48129" y="1101551"/>
            <a:ext cx="2265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002F67"/>
                </a:solidFill>
              </a:rPr>
              <a:t>Augmented</a:t>
            </a:r>
            <a:r>
              <a:rPr lang="de-DE" sz="2400" dirty="0">
                <a:solidFill>
                  <a:srgbClr val="002F67"/>
                </a:solidFill>
              </a:rPr>
              <a:t> und </a:t>
            </a:r>
          </a:p>
          <a:p>
            <a:pPr algn="ctr"/>
            <a:r>
              <a:rPr lang="de-DE" sz="2400" dirty="0" err="1">
                <a:solidFill>
                  <a:srgbClr val="002F67"/>
                </a:solidFill>
              </a:rPr>
              <a:t>virtual</a:t>
            </a:r>
            <a:r>
              <a:rPr lang="de-DE" sz="2400" dirty="0">
                <a:solidFill>
                  <a:srgbClr val="002F67"/>
                </a:solidFill>
              </a:rPr>
              <a:t> Reality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47557" y="4847153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2F67"/>
                </a:solidFill>
              </a:rPr>
              <a:t>3D-Druck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824193" y="3764453"/>
            <a:ext cx="2818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2F67"/>
                </a:solidFill>
              </a:rPr>
              <a:t>Künstliche Intelligenz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464152" y="5009522"/>
            <a:ext cx="1143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2F67"/>
                </a:solidFill>
              </a:rPr>
              <a:t>Robotik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824192" y="2293458"/>
            <a:ext cx="2443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solidFill>
                  <a:srgbClr val="002F67"/>
                </a:solidFill>
              </a:rPr>
              <a:t>Nano-Technologie</a:t>
            </a:r>
          </a:p>
          <a:p>
            <a:pPr algn="ctr"/>
            <a:r>
              <a:rPr lang="de-DE" sz="1200" dirty="0"/>
              <a:t>(Medizintechnik, </a:t>
            </a:r>
          </a:p>
          <a:p>
            <a:pPr algn="ctr"/>
            <a:r>
              <a:rPr lang="de-DE" sz="1200" dirty="0" err="1"/>
              <a:t>Speichertechologie</a:t>
            </a:r>
            <a:r>
              <a:rPr lang="de-DE" sz="1200" dirty="0"/>
              <a:t>, </a:t>
            </a:r>
          </a:p>
          <a:p>
            <a:pPr algn="ctr"/>
            <a:r>
              <a:rPr lang="de-DE" sz="1200" dirty="0"/>
              <a:t>Materialforschung)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449343" y="5440579"/>
            <a:ext cx="2504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solidFill>
                  <a:srgbClr val="002F67"/>
                </a:solidFill>
              </a:rPr>
              <a:t>Bio-Technologie</a:t>
            </a:r>
          </a:p>
          <a:p>
            <a:pPr algn="ctr"/>
            <a:r>
              <a:rPr lang="de-DE" sz="1200" dirty="0"/>
              <a:t>(CRISR-Cas9</a:t>
            </a:r>
          </a:p>
          <a:p>
            <a:pPr algn="ctr"/>
            <a:r>
              <a:rPr lang="de-DE" sz="1200" dirty="0" smtClean="0"/>
              <a:t>DNA-Speicher, </a:t>
            </a:r>
            <a:r>
              <a:rPr lang="de-DE" sz="1200" dirty="0" err="1" smtClean="0"/>
              <a:t>mRNA</a:t>
            </a:r>
            <a:r>
              <a:rPr lang="de-DE" sz="1200" dirty="0" smtClean="0"/>
              <a:t> Impfungen)</a:t>
            </a:r>
            <a:endParaRPr lang="de-DE" sz="1200" dirty="0"/>
          </a:p>
        </p:txBody>
      </p:sp>
      <p:pic>
        <p:nvPicPr>
          <p:cNvPr id="1028" name="Picture 4" descr="Rakete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94" y="2145846"/>
            <a:ext cx="2858987" cy="28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991544" y="3412823"/>
            <a:ext cx="11859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F67"/>
                </a:solidFill>
              </a:rPr>
              <a:t>Blockchain</a:t>
            </a:r>
            <a:endParaRPr lang="de-DE" dirty="0">
              <a:solidFill>
                <a:srgbClr val="002F67"/>
              </a:solidFill>
            </a:endParaRPr>
          </a:p>
          <a:p>
            <a:pPr algn="ctr"/>
            <a:r>
              <a:rPr lang="de-DE" sz="1200" dirty="0"/>
              <a:t>(</a:t>
            </a:r>
            <a:r>
              <a:rPr lang="de-DE" sz="1200" dirty="0" err="1"/>
              <a:t>BitCoin</a:t>
            </a:r>
            <a:r>
              <a:rPr lang="de-DE" sz="1200" dirty="0"/>
              <a:t>,</a:t>
            </a:r>
          </a:p>
          <a:p>
            <a:pPr algn="ctr"/>
            <a:r>
              <a:rPr lang="de-DE" sz="1200" dirty="0"/>
              <a:t>Logistik)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Technologische Durchbrüche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8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45629" y="0"/>
            <a:ext cx="12237629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984511" y="2413337"/>
            <a:ext cx="8177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>
                <a:solidFill>
                  <a:schemeClr val="bg1"/>
                </a:solidFill>
                <a:latin typeface="Calibri"/>
                <a:cs typeface="Calibri"/>
              </a:rPr>
              <a:t>Was folgt daraus?</a:t>
            </a:r>
          </a:p>
          <a:p>
            <a:pPr algn="ctr"/>
            <a:endParaRPr lang="de-DE" sz="54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7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834975" y="3068589"/>
            <a:ext cx="936104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Skills für Lernende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02" y="753374"/>
            <a:ext cx="6004193" cy="60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834975" y="3068589"/>
            <a:ext cx="936104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770060" y="6560570"/>
            <a:ext cx="92279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https://www.researchgate.net/publication/335748844_Von_TPaCK_zu_DPaCK_-_Digitalisierung_im_Unterricht_erfordert_mehr_als_technisches_Wissen</a:t>
            </a:r>
          </a:p>
        </p:txBody>
      </p:sp>
      <p:sp>
        <p:nvSpPr>
          <p:cNvPr id="5" name="Ellipse 4"/>
          <p:cNvSpPr/>
          <p:nvPr/>
        </p:nvSpPr>
        <p:spPr>
          <a:xfrm>
            <a:off x="5507383" y="2599179"/>
            <a:ext cx="2880320" cy="2880320"/>
          </a:xfrm>
          <a:prstGeom prst="ellipse">
            <a:avLst/>
          </a:prstGeom>
          <a:noFill/>
          <a:ln w="76200">
            <a:solidFill>
              <a:srgbClr val="2457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571279" y="1313741"/>
            <a:ext cx="2880320" cy="2880320"/>
          </a:xfrm>
          <a:prstGeom prst="ellipse">
            <a:avLst/>
          </a:prstGeom>
          <a:noFill/>
          <a:ln w="76200">
            <a:solidFill>
              <a:srgbClr val="2457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451281" y="2107571"/>
            <a:ext cx="1857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Digitale </a:t>
            </a:r>
          </a:p>
          <a:p>
            <a:r>
              <a:rPr lang="de-DE" dirty="0"/>
              <a:t>Inhaltskompetenz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363367" y="1915487"/>
            <a:ext cx="1252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Digitalitäts</a:t>
            </a:r>
            <a:r>
              <a:rPr lang="de-DE" dirty="0"/>
              <a:t>-</a:t>
            </a:r>
          </a:p>
          <a:p>
            <a:r>
              <a:rPr lang="de-DE" dirty="0"/>
              <a:t>Kompetenz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775817" y="4183356"/>
            <a:ext cx="1252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Inhaltliche</a:t>
            </a:r>
          </a:p>
          <a:p>
            <a:r>
              <a:rPr lang="de-DE" dirty="0"/>
              <a:t>Kompetenz</a:t>
            </a:r>
          </a:p>
        </p:txBody>
      </p:sp>
      <p:sp>
        <p:nvSpPr>
          <p:cNvPr id="18" name="Rechteck 17"/>
          <p:cNvSpPr/>
          <p:nvPr/>
        </p:nvSpPr>
        <p:spPr>
          <a:xfrm>
            <a:off x="6549830" y="3117256"/>
            <a:ext cx="220685" cy="220685"/>
          </a:xfrm>
          <a:prstGeom prst="rect">
            <a:avLst/>
          </a:prstGeom>
          <a:solidFill>
            <a:schemeClr val="tx1"/>
          </a:solidFill>
          <a:ln>
            <a:solidFill>
              <a:srgbClr val="2356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r Verbinder 36"/>
          <p:cNvCxnSpPr/>
          <p:nvPr/>
        </p:nvCxnSpPr>
        <p:spPr>
          <a:xfrm flipV="1">
            <a:off x="6745533" y="2453633"/>
            <a:ext cx="922090" cy="663623"/>
          </a:xfrm>
          <a:prstGeom prst="line">
            <a:avLst/>
          </a:prstGeom>
          <a:ln>
            <a:solidFill>
              <a:srgbClr val="2356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 flipH="1">
            <a:off x="7657381" y="2453632"/>
            <a:ext cx="649217" cy="0"/>
          </a:xfrm>
          <a:prstGeom prst="line">
            <a:avLst/>
          </a:prstGeom>
          <a:ln>
            <a:solidFill>
              <a:srgbClr val="2356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11"/>
          <p:cNvCxnSpPr/>
          <p:nvPr/>
        </p:nvCxnSpPr>
        <p:spPr>
          <a:xfrm>
            <a:off x="1955801" y="6309320"/>
            <a:ext cx="8353425" cy="0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 smtClean="0"/>
              <a:t>DPaCK</a:t>
            </a:r>
            <a:r>
              <a:rPr lang="de-DE" cap="none" dirty="0" smtClean="0"/>
              <a:t>-MODELL:</a:t>
            </a:r>
            <a:endParaRPr lang="de-DE" cap="non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Digital-Kompetenzen für Lehrende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38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9"/>
          <p:cNvSpPr/>
          <p:nvPr/>
        </p:nvSpPr>
        <p:spPr>
          <a:xfrm>
            <a:off x="4107849" y="2783535"/>
            <a:ext cx="1606386" cy="1606385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itel 1"/>
          <p:cNvSpPr txBox="1"/>
          <p:nvPr/>
        </p:nvSpPr>
        <p:spPr>
          <a:xfrm>
            <a:off x="4200426" y="2783535"/>
            <a:ext cx="1514447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lnSpc>
                <a:spcPct val="90000"/>
              </a:lnSpc>
              <a:defRPr sz="45000" b="1">
                <a:solidFill>
                  <a:srgbClr val="FFFFFF"/>
                </a:solidFill>
              </a:defRPr>
            </a:lvl1pPr>
          </a:lstStyle>
          <a:p>
            <a:r>
              <a:rPr lang="de-DE" sz="12000" dirty="0"/>
              <a:t>2</a:t>
            </a:r>
            <a:endParaRPr sz="1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</a:t>
            </a:r>
            <a:r>
              <a:rPr lang="de-DE" dirty="0" smtClean="0"/>
              <a:t>ernprozess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095356" y="4001859"/>
            <a:ext cx="5579430" cy="298864"/>
          </a:xfrm>
        </p:spPr>
        <p:txBody>
          <a:bodyPr/>
          <a:lstStyle/>
          <a:p>
            <a:r>
              <a:rPr lang="de-DE" dirty="0" smtClean="0"/>
              <a:t>(Wie sollen die Studierenden lernen?)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sing constructive alignment in your education | Radboud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73" y="1752549"/>
            <a:ext cx="5524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4058249" y="6056341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Constuctive</a:t>
            </a:r>
            <a:r>
              <a:rPr lang="de-DE" altLang="de-DE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Alignment</a:t>
            </a:r>
            <a:r>
              <a:rPr lang="de-DE" altLang="de-DE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: John </a:t>
            </a:r>
            <a:r>
              <a:rPr lang="de-DE" altLang="de-DE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Biggs</a:t>
            </a:r>
            <a:r>
              <a:rPr lang="de-DE" altLang="de-DE" sz="1200" dirty="0">
                <a:solidFill>
                  <a:srgbClr val="333333"/>
                </a:solidFill>
                <a:latin typeface="Arial" panose="020B0604020202020204" pitchFamily="34" charset="0"/>
              </a:rPr>
              <a:t> / Catherine Tang 1999</a:t>
            </a:r>
            <a:endParaRPr lang="de-DE" altLang="de-DE" sz="12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539750" y="5949950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39750" y="1071324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3827417" y="1580606"/>
            <a:ext cx="4918166" cy="246888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602964" y="4049485"/>
            <a:ext cx="4918166" cy="184726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4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>
          <a:xfrm>
            <a:off x="539750" y="5949950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39750" y="1071324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Kompetenzen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1090749" y="2773337"/>
            <a:ext cx="9960428" cy="230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1459130" y="1942340"/>
            <a:ext cx="9202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Qualifikationsrahmen an der HSRM</a:t>
            </a:r>
            <a:endParaRPr lang="de-DE" sz="4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27" name="Gerader Verbinder 26"/>
          <p:cNvCxnSpPr>
            <a:stCxn id="25" idx="0"/>
            <a:endCxn id="25" idx="2"/>
          </p:cNvCxnSpPr>
          <p:nvPr/>
        </p:nvCxnSpPr>
        <p:spPr>
          <a:xfrm>
            <a:off x="6070963" y="2773337"/>
            <a:ext cx="0" cy="230559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stCxn id="25" idx="3"/>
            <a:endCxn id="25" idx="1"/>
          </p:cNvCxnSpPr>
          <p:nvPr/>
        </p:nvCxnSpPr>
        <p:spPr>
          <a:xfrm flipH="1">
            <a:off x="1090749" y="3926134"/>
            <a:ext cx="996042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3752306" y="3926134"/>
            <a:ext cx="0" cy="115279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8709660" y="3926134"/>
            <a:ext cx="0" cy="115279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1956706" y="3082138"/>
            <a:ext cx="2935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FACH-KOMPETENZ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325879" y="3079999"/>
            <a:ext cx="374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PERSONAL-KOMPETENZ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402863" y="4323954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Fachkompetenz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176066" y="4122434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Methoden-</a:t>
            </a:r>
          </a:p>
          <a:p>
            <a:r>
              <a:rPr lang="de-DE" sz="2000" b="1" dirty="0" err="1" smtClean="0">
                <a:solidFill>
                  <a:schemeClr val="bg1"/>
                </a:solidFill>
              </a:rPr>
              <a:t>kompetenz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695730" y="4120969"/>
            <a:ext cx="1389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Sozial-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Kompetenz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9216065" y="4109622"/>
            <a:ext cx="1389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Selbst-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Kompetenz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>
          <a:xfrm>
            <a:off x="539750" y="5949950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39750" y="1071324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ussdiagramm: Verzögerung 1"/>
          <p:cNvSpPr/>
          <p:nvPr/>
        </p:nvSpPr>
        <p:spPr>
          <a:xfrm>
            <a:off x="0" y="3042219"/>
            <a:ext cx="1886309" cy="131696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Problem-stellung</a:t>
            </a:r>
            <a:endParaRPr lang="de-DE" dirty="0"/>
          </a:p>
        </p:txBody>
      </p:sp>
      <p:sp>
        <p:nvSpPr>
          <p:cNvPr id="25" name="Flussdiagramm: Verzögerung 24"/>
          <p:cNvSpPr/>
          <p:nvPr/>
        </p:nvSpPr>
        <p:spPr>
          <a:xfrm rot="10800000">
            <a:off x="10305691" y="2973879"/>
            <a:ext cx="1886309" cy="131696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954454" y="3401008"/>
            <a:ext cx="105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Lösung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8" name="Gerade Verbindung mit Pfeil 7"/>
          <p:cNvCxnSpPr>
            <a:stCxn id="2" idx="3"/>
            <a:endCxn id="25" idx="3"/>
          </p:cNvCxnSpPr>
          <p:nvPr/>
        </p:nvCxnSpPr>
        <p:spPr>
          <a:xfrm flipV="1">
            <a:off x="1886309" y="3632362"/>
            <a:ext cx="8419382" cy="68340"/>
          </a:xfrm>
          <a:prstGeom prst="straightConnector1">
            <a:avLst/>
          </a:prstGeom>
          <a:ln w="57150"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ihandform 15"/>
          <p:cNvSpPr/>
          <p:nvPr/>
        </p:nvSpPr>
        <p:spPr>
          <a:xfrm>
            <a:off x="1925469" y="2245536"/>
            <a:ext cx="8472237" cy="1110590"/>
          </a:xfrm>
          <a:custGeom>
            <a:avLst/>
            <a:gdLst>
              <a:gd name="connsiteX0" fmla="*/ 0 w 4531743"/>
              <a:gd name="connsiteY0" fmla="*/ 899167 h 899167"/>
              <a:gd name="connsiteX1" fmla="*/ 2076090 w 4531743"/>
              <a:gd name="connsiteY1" fmla="*/ 2020 h 899167"/>
              <a:gd name="connsiteX2" fmla="*/ 4531743 w 4531743"/>
              <a:gd name="connsiteY2" fmla="*/ 703635 h 8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743" h="899167">
                <a:moveTo>
                  <a:pt x="0" y="899167"/>
                </a:moveTo>
                <a:cubicBezTo>
                  <a:pt x="660400" y="466888"/>
                  <a:pt x="1320800" y="34609"/>
                  <a:pt x="2076090" y="2020"/>
                </a:cubicBezTo>
                <a:cubicBezTo>
                  <a:pt x="2831380" y="-30569"/>
                  <a:pt x="3681561" y="336533"/>
                  <a:pt x="4531743" y="703635"/>
                </a:cubicBezTo>
              </a:path>
            </a:pathLst>
          </a:custGeom>
          <a:noFill/>
          <a:ln w="38100">
            <a:solidFill>
              <a:srgbClr val="5B9BD5"/>
            </a:solidFill>
            <a:prstDash val="dash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 flipV="1">
            <a:off x="1904674" y="3875405"/>
            <a:ext cx="8419381" cy="979316"/>
          </a:xfrm>
          <a:custGeom>
            <a:avLst/>
            <a:gdLst>
              <a:gd name="connsiteX0" fmla="*/ 0 w 4531743"/>
              <a:gd name="connsiteY0" fmla="*/ 899167 h 899167"/>
              <a:gd name="connsiteX1" fmla="*/ 2076090 w 4531743"/>
              <a:gd name="connsiteY1" fmla="*/ 2020 h 899167"/>
              <a:gd name="connsiteX2" fmla="*/ 4531743 w 4531743"/>
              <a:gd name="connsiteY2" fmla="*/ 703635 h 8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1743" h="899167">
                <a:moveTo>
                  <a:pt x="0" y="899167"/>
                </a:moveTo>
                <a:cubicBezTo>
                  <a:pt x="660400" y="466888"/>
                  <a:pt x="1320800" y="34609"/>
                  <a:pt x="2076090" y="2020"/>
                </a:cubicBezTo>
                <a:cubicBezTo>
                  <a:pt x="2831380" y="-30569"/>
                  <a:pt x="3681561" y="336533"/>
                  <a:pt x="4531743" y="703635"/>
                </a:cubicBezTo>
              </a:path>
            </a:pathLst>
          </a:custGeom>
          <a:noFill/>
          <a:ln w="38100">
            <a:solidFill>
              <a:srgbClr val="5B9BD5"/>
            </a:solidFill>
            <a:prstDash val="dash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lussdiagramm: Verzögerung 26"/>
          <p:cNvSpPr/>
          <p:nvPr/>
        </p:nvSpPr>
        <p:spPr>
          <a:xfrm rot="16200000">
            <a:off x="1505021" y="5202191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lussdiagramm: Verbinder 27"/>
          <p:cNvSpPr/>
          <p:nvPr/>
        </p:nvSpPr>
        <p:spPr>
          <a:xfrm>
            <a:off x="1527507" y="4885970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ussdiagramm: Verzögerung 28"/>
          <p:cNvSpPr/>
          <p:nvPr/>
        </p:nvSpPr>
        <p:spPr>
          <a:xfrm rot="16200000">
            <a:off x="2105748" y="4991595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ussdiagramm: Verbinder 30"/>
          <p:cNvSpPr/>
          <p:nvPr/>
        </p:nvSpPr>
        <p:spPr>
          <a:xfrm>
            <a:off x="2108641" y="4675374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ussdiagramm: Verzögerung 31"/>
          <p:cNvSpPr/>
          <p:nvPr/>
        </p:nvSpPr>
        <p:spPr>
          <a:xfrm rot="16200000">
            <a:off x="2650752" y="4991595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lussdiagramm: Verbinder 32"/>
          <p:cNvSpPr/>
          <p:nvPr/>
        </p:nvSpPr>
        <p:spPr>
          <a:xfrm>
            <a:off x="2653645" y="4675374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lussdiagramm: Verzögerung 33"/>
          <p:cNvSpPr/>
          <p:nvPr/>
        </p:nvSpPr>
        <p:spPr>
          <a:xfrm rot="16200000">
            <a:off x="2378251" y="5261247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lussdiagramm: Verbinder 34"/>
          <p:cNvSpPr/>
          <p:nvPr/>
        </p:nvSpPr>
        <p:spPr>
          <a:xfrm>
            <a:off x="2381144" y="4945026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PBL – PROBLEM</a:t>
            </a:r>
            <a:r>
              <a:rPr lang="de-DE" i="1" cap="none" dirty="0" smtClean="0"/>
              <a:t>LÖSUNGS</a:t>
            </a:r>
            <a:r>
              <a:rPr lang="de-DE" cap="none" dirty="0" smtClean="0"/>
              <a:t>-ORIENTIERTES LERNEN</a:t>
            </a:r>
            <a:endParaRPr lang="de-DE" cap="non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39" y="2211975"/>
            <a:ext cx="2657245" cy="26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865812" y="2108798"/>
            <a:ext cx="9557657" cy="2855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de-DE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Ziele </a:t>
            </a:r>
            <a:r>
              <a:rPr lang="de-DE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(Was sollen die Studierenden lernen</a:t>
            </a:r>
            <a:r>
              <a:rPr lang="de-DE" sz="2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?)</a:t>
            </a: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de-DE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de-DE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Lernprozesse </a:t>
            </a:r>
            <a:r>
              <a:rPr lang="de-DE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(Wie sollen sie lernen? / Wie sollten wir lehren</a:t>
            </a:r>
            <a:r>
              <a:rPr lang="de-DE" sz="2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?)</a:t>
            </a: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de-DE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de-DE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Assessment </a:t>
            </a:r>
            <a:r>
              <a:rPr lang="de-DE" sz="24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(Wie </a:t>
            </a:r>
            <a:r>
              <a:rPr lang="de-DE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was sollten wir prüfen?)</a:t>
            </a:r>
            <a:endParaRPr lang="de-DE" sz="24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" y="-1371"/>
            <a:ext cx="12237629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030139" y="2495304"/>
            <a:ext cx="8177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>
                <a:solidFill>
                  <a:schemeClr val="bg1"/>
                </a:solidFill>
                <a:latin typeface="Calibri"/>
                <a:cs typeface="Calibri"/>
              </a:rPr>
              <a:t>Was folgt daraus?</a:t>
            </a:r>
          </a:p>
          <a:p>
            <a:pPr algn="ctr"/>
            <a:endParaRPr lang="de-DE" sz="54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2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75520" y="2818290"/>
            <a:ext cx="936104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770060" y="6560570"/>
            <a:ext cx="92279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https://www.researchgate.net/publication/335748844_Von_TPaCK_zu_DPaCK_-_Digitalisierung_im_Unterricht_erfordert_mehr_als_technisches_Wissen</a:t>
            </a:r>
          </a:p>
        </p:txBody>
      </p:sp>
      <p:sp>
        <p:nvSpPr>
          <p:cNvPr id="5" name="Ellipse 4"/>
          <p:cNvSpPr/>
          <p:nvPr/>
        </p:nvSpPr>
        <p:spPr>
          <a:xfrm>
            <a:off x="5447928" y="2348880"/>
            <a:ext cx="2880320" cy="2880320"/>
          </a:xfrm>
          <a:prstGeom prst="ellipse">
            <a:avLst/>
          </a:prstGeom>
          <a:noFill/>
          <a:ln w="76200">
            <a:solidFill>
              <a:srgbClr val="2457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511824" y="1063442"/>
            <a:ext cx="2880320" cy="2880320"/>
          </a:xfrm>
          <a:prstGeom prst="ellipse">
            <a:avLst/>
          </a:prstGeom>
          <a:noFill/>
          <a:ln w="76200">
            <a:solidFill>
              <a:srgbClr val="2457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503712" y="2386242"/>
            <a:ext cx="2880320" cy="2880320"/>
          </a:xfrm>
          <a:prstGeom prst="ellipse">
            <a:avLst/>
          </a:prstGeom>
          <a:noFill/>
          <a:ln w="76200">
            <a:solidFill>
              <a:srgbClr val="2457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391826" y="1857272"/>
            <a:ext cx="1857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Digitale </a:t>
            </a:r>
          </a:p>
          <a:p>
            <a:r>
              <a:rPr lang="de-DE" dirty="0"/>
              <a:t>Inhaltskompetenz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352002" y="5266563"/>
            <a:ext cx="1920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Pädagogische</a:t>
            </a:r>
          </a:p>
          <a:p>
            <a:r>
              <a:rPr lang="de-DE" dirty="0"/>
              <a:t>Inhaltskompetenz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44497" y="5128062"/>
            <a:ext cx="1893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/>
              <a:t>Digitale</a:t>
            </a:r>
          </a:p>
          <a:p>
            <a:pPr algn="r"/>
            <a:r>
              <a:rPr lang="de-DE" b="1" dirty="0"/>
              <a:t>pädagogische</a:t>
            </a:r>
          </a:p>
          <a:p>
            <a:pPr algn="r"/>
            <a:r>
              <a:rPr lang="de-DE" b="1" dirty="0"/>
              <a:t>Inhaltskompetenz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46677" y="1689872"/>
            <a:ext cx="1465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Digitale</a:t>
            </a:r>
          </a:p>
          <a:p>
            <a:pPr algn="r"/>
            <a:r>
              <a:rPr lang="de-DE" dirty="0"/>
              <a:t>pädagogische</a:t>
            </a:r>
          </a:p>
          <a:p>
            <a:pPr algn="r"/>
            <a:r>
              <a:rPr lang="de-DE" dirty="0"/>
              <a:t>Kompetenz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303912" y="1665188"/>
            <a:ext cx="1252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Digitalitäts</a:t>
            </a:r>
            <a:r>
              <a:rPr lang="de-DE" dirty="0"/>
              <a:t>-</a:t>
            </a:r>
          </a:p>
          <a:p>
            <a:r>
              <a:rPr lang="de-DE" dirty="0"/>
              <a:t>Kompetenz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716362" y="3933057"/>
            <a:ext cx="1252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Inhaltliche</a:t>
            </a:r>
          </a:p>
          <a:p>
            <a:r>
              <a:rPr lang="de-DE" dirty="0"/>
              <a:t>Kompetenz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779351" y="3980392"/>
            <a:ext cx="1457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Pädagogische</a:t>
            </a:r>
          </a:p>
          <a:p>
            <a:r>
              <a:rPr lang="de-DE" dirty="0"/>
              <a:t>Kompetenz</a:t>
            </a:r>
          </a:p>
        </p:txBody>
      </p:sp>
      <p:sp>
        <p:nvSpPr>
          <p:cNvPr id="17" name="Rechteck 16"/>
          <p:cNvSpPr/>
          <p:nvPr/>
        </p:nvSpPr>
        <p:spPr>
          <a:xfrm>
            <a:off x="5159897" y="2866957"/>
            <a:ext cx="220685" cy="220685"/>
          </a:xfrm>
          <a:prstGeom prst="rect">
            <a:avLst/>
          </a:prstGeom>
          <a:solidFill>
            <a:schemeClr val="tx1"/>
          </a:solidFill>
          <a:ln>
            <a:solidFill>
              <a:srgbClr val="2356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490375" y="2866957"/>
            <a:ext cx="220685" cy="220685"/>
          </a:xfrm>
          <a:prstGeom prst="rect">
            <a:avLst/>
          </a:prstGeom>
          <a:solidFill>
            <a:schemeClr val="tx1"/>
          </a:solidFill>
          <a:ln>
            <a:solidFill>
              <a:srgbClr val="2356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847985" y="3339458"/>
            <a:ext cx="220685" cy="220685"/>
          </a:xfrm>
          <a:prstGeom prst="rect">
            <a:avLst/>
          </a:prstGeom>
          <a:solidFill>
            <a:srgbClr val="BB2723"/>
          </a:solidFill>
          <a:ln>
            <a:solidFill>
              <a:srgbClr val="2356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5841642" y="4324823"/>
            <a:ext cx="220685" cy="220685"/>
          </a:xfrm>
          <a:prstGeom prst="rect">
            <a:avLst/>
          </a:prstGeom>
          <a:solidFill>
            <a:schemeClr val="tx1"/>
          </a:solidFill>
          <a:ln>
            <a:solidFill>
              <a:srgbClr val="2356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r Verbinder 21"/>
          <p:cNvCxnSpPr/>
          <p:nvPr/>
        </p:nvCxnSpPr>
        <p:spPr>
          <a:xfrm>
            <a:off x="6032684" y="4516215"/>
            <a:ext cx="530392" cy="1065870"/>
          </a:xfrm>
          <a:prstGeom prst="line">
            <a:avLst/>
          </a:prstGeom>
          <a:ln>
            <a:solidFill>
              <a:srgbClr val="2356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H="1">
            <a:off x="6550967" y="5582085"/>
            <a:ext cx="1718921" cy="0"/>
          </a:xfrm>
          <a:prstGeom prst="line">
            <a:avLst/>
          </a:prstGeom>
          <a:ln>
            <a:solidFill>
              <a:srgbClr val="2356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 flipH="1">
            <a:off x="5343928" y="3565549"/>
            <a:ext cx="518070" cy="2024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 flipH="1">
            <a:off x="3625008" y="5589727"/>
            <a:ext cx="1718921" cy="0"/>
          </a:xfrm>
          <a:prstGeom prst="line">
            <a:avLst/>
          </a:prstGeom>
          <a:ln>
            <a:solidFill>
              <a:srgbClr val="2356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 flipV="1">
            <a:off x="6686078" y="2203334"/>
            <a:ext cx="922090" cy="663623"/>
          </a:xfrm>
          <a:prstGeom prst="line">
            <a:avLst/>
          </a:prstGeom>
          <a:ln>
            <a:solidFill>
              <a:srgbClr val="2356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 flipH="1">
            <a:off x="7597926" y="2203333"/>
            <a:ext cx="649217" cy="0"/>
          </a:xfrm>
          <a:prstGeom prst="line">
            <a:avLst/>
          </a:prstGeom>
          <a:ln>
            <a:solidFill>
              <a:srgbClr val="2356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 flipH="1" flipV="1">
            <a:off x="4151784" y="2194159"/>
            <a:ext cx="1027766" cy="709991"/>
          </a:xfrm>
          <a:prstGeom prst="line">
            <a:avLst/>
          </a:prstGeom>
          <a:ln>
            <a:solidFill>
              <a:srgbClr val="2356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 flipH="1">
            <a:off x="3512144" y="2194158"/>
            <a:ext cx="649217" cy="0"/>
          </a:xfrm>
          <a:prstGeom prst="line">
            <a:avLst/>
          </a:prstGeom>
          <a:ln>
            <a:solidFill>
              <a:srgbClr val="2356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11"/>
          <p:cNvCxnSpPr/>
          <p:nvPr/>
        </p:nvCxnSpPr>
        <p:spPr>
          <a:xfrm>
            <a:off x="1955801" y="6309320"/>
            <a:ext cx="8353425" cy="0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 smtClean="0"/>
              <a:t>DPaCK</a:t>
            </a:r>
            <a:r>
              <a:rPr lang="de-DE" cap="none" dirty="0" smtClean="0"/>
              <a:t>-MODELL</a:t>
            </a:r>
            <a:endParaRPr lang="de-DE" cap="none" dirty="0"/>
          </a:p>
        </p:txBody>
      </p:sp>
    </p:spTree>
    <p:extLst>
      <p:ext uri="{BB962C8B-B14F-4D97-AF65-F5344CB8AC3E}">
        <p14:creationId xmlns:p14="http://schemas.microsoft.com/office/powerpoint/2010/main" val="5519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9"/>
          <p:cNvSpPr/>
          <p:nvPr/>
        </p:nvSpPr>
        <p:spPr>
          <a:xfrm>
            <a:off x="3887512" y="2994638"/>
            <a:ext cx="1606386" cy="1606385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itel 1"/>
          <p:cNvSpPr txBox="1"/>
          <p:nvPr/>
        </p:nvSpPr>
        <p:spPr>
          <a:xfrm>
            <a:off x="3980089" y="2994638"/>
            <a:ext cx="1514447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lnSpc>
                <a:spcPct val="90000"/>
              </a:lnSpc>
              <a:defRPr sz="45000" b="1">
                <a:solidFill>
                  <a:srgbClr val="FFFFFF"/>
                </a:solidFill>
              </a:defRPr>
            </a:lvl1pPr>
          </a:lstStyle>
          <a:p>
            <a:r>
              <a:rPr lang="de-DE" sz="12000" dirty="0" smtClean="0"/>
              <a:t>3</a:t>
            </a:r>
            <a:endParaRPr sz="1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Assessment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095356" y="4001859"/>
            <a:ext cx="5579430" cy="298864"/>
          </a:xfrm>
        </p:spPr>
        <p:txBody>
          <a:bodyPr/>
          <a:lstStyle/>
          <a:p>
            <a:r>
              <a:rPr lang="de-DE" dirty="0" smtClean="0"/>
              <a:t>(Wie und was sollten wir prüfen?)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32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sing constructive alignment in your education | Radboud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73" y="1752549"/>
            <a:ext cx="5524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4058249" y="6056341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Constuctive</a:t>
            </a:r>
            <a:r>
              <a:rPr lang="de-DE" altLang="de-DE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Alignment</a:t>
            </a:r>
            <a:r>
              <a:rPr lang="de-DE" altLang="de-DE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: John </a:t>
            </a:r>
            <a:r>
              <a:rPr lang="de-DE" altLang="de-DE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Biggs</a:t>
            </a:r>
            <a:r>
              <a:rPr lang="de-DE" altLang="de-DE" sz="1200" dirty="0">
                <a:solidFill>
                  <a:srgbClr val="333333"/>
                </a:solidFill>
                <a:latin typeface="Arial" panose="020B0604020202020204" pitchFamily="34" charset="0"/>
              </a:rPr>
              <a:t> / Catherine Tang 1999</a:t>
            </a:r>
            <a:endParaRPr lang="de-DE" altLang="de-DE" sz="12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539750" y="5949950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39750" y="1071324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3827417" y="1580606"/>
            <a:ext cx="4918166" cy="246888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776547" y="4049486"/>
            <a:ext cx="4918166" cy="184726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6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>
          <a:xfrm>
            <a:off x="539750" y="5949950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39750" y="1071324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8" y="403706"/>
            <a:ext cx="8280000" cy="348561"/>
          </a:xfrm>
        </p:spPr>
        <p:txBody>
          <a:bodyPr/>
          <a:lstStyle/>
          <a:p>
            <a:r>
              <a:rPr lang="de-DE" dirty="0" smtClean="0"/>
              <a:t>Assessment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15938" y="752267"/>
            <a:ext cx="8280000" cy="600974"/>
          </a:xfrm>
        </p:spPr>
        <p:txBody>
          <a:bodyPr/>
          <a:lstStyle/>
          <a:p>
            <a:r>
              <a:rPr lang="de-DE" dirty="0" smtClean="0"/>
              <a:t>Wie und was sollten wir prüfen?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1090749" y="2773337"/>
            <a:ext cx="9960428" cy="230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>
            <a:off x="1459130" y="1942340"/>
            <a:ext cx="9202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Qualifikationsrahmen an der HSRM</a:t>
            </a:r>
            <a:endParaRPr lang="de-DE" sz="48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39" name="Gerader Verbinder 38"/>
          <p:cNvCxnSpPr>
            <a:stCxn id="37" idx="0"/>
            <a:endCxn id="37" idx="2"/>
          </p:cNvCxnSpPr>
          <p:nvPr/>
        </p:nvCxnSpPr>
        <p:spPr>
          <a:xfrm>
            <a:off x="6070963" y="2773337"/>
            <a:ext cx="0" cy="230559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37" idx="3"/>
            <a:endCxn id="37" idx="1"/>
          </p:cNvCxnSpPr>
          <p:nvPr/>
        </p:nvCxnSpPr>
        <p:spPr>
          <a:xfrm flipH="1">
            <a:off x="1090749" y="3926134"/>
            <a:ext cx="996042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/>
        </p:nvCxnSpPr>
        <p:spPr>
          <a:xfrm>
            <a:off x="3752306" y="3926134"/>
            <a:ext cx="0" cy="115279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>
            <a:off x="8709660" y="3926134"/>
            <a:ext cx="0" cy="115279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1956706" y="3082138"/>
            <a:ext cx="2935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FACH-KOMPETENZ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325879" y="3079999"/>
            <a:ext cx="374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PERSONAL-KOMPETENZ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402863" y="4323954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Fachkompetenz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176066" y="4122434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Methoden-</a:t>
            </a:r>
          </a:p>
          <a:p>
            <a:r>
              <a:rPr lang="de-DE" sz="2000" b="1" dirty="0" err="1" smtClean="0">
                <a:solidFill>
                  <a:schemeClr val="bg1"/>
                </a:solidFill>
              </a:rPr>
              <a:t>kompetenz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6695730" y="4120969"/>
            <a:ext cx="1389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Sozial-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Kompetenz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9216065" y="4109622"/>
            <a:ext cx="1389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Selbst-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Kompetenz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>
          <a:xfrm>
            <a:off x="539750" y="5949950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39750" y="1071324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feil nach rechts 2"/>
          <p:cNvSpPr/>
          <p:nvPr/>
        </p:nvSpPr>
        <p:spPr>
          <a:xfrm>
            <a:off x="1404257" y="2579350"/>
            <a:ext cx="3324497" cy="138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(Lern-)Prozess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 rot="16200000">
            <a:off x="4262130" y="3007158"/>
            <a:ext cx="1592922" cy="52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Ergebnis</a:t>
            </a:r>
            <a:endParaRPr lang="de-DE" dirty="0"/>
          </a:p>
        </p:txBody>
      </p:sp>
      <p:sp>
        <p:nvSpPr>
          <p:cNvPr id="9" name="Flussdiagramm: Verzögerung 8"/>
          <p:cNvSpPr/>
          <p:nvPr/>
        </p:nvSpPr>
        <p:spPr>
          <a:xfrm rot="16200000">
            <a:off x="7131343" y="3340304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Verbinder 9"/>
          <p:cNvSpPr/>
          <p:nvPr/>
        </p:nvSpPr>
        <p:spPr>
          <a:xfrm>
            <a:off x="7153829" y="3024083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Verzögerung 11"/>
          <p:cNvSpPr/>
          <p:nvPr/>
        </p:nvSpPr>
        <p:spPr>
          <a:xfrm rot="16200000">
            <a:off x="8477794" y="3194658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Verbinder 12"/>
          <p:cNvSpPr/>
          <p:nvPr/>
        </p:nvSpPr>
        <p:spPr>
          <a:xfrm>
            <a:off x="8480687" y="2878437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Verzögerung 13"/>
          <p:cNvSpPr/>
          <p:nvPr/>
        </p:nvSpPr>
        <p:spPr>
          <a:xfrm rot="16200000">
            <a:off x="9022798" y="3194658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ussdiagramm: Verbinder 14"/>
          <p:cNvSpPr/>
          <p:nvPr/>
        </p:nvSpPr>
        <p:spPr>
          <a:xfrm>
            <a:off x="9025691" y="2878437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ussdiagramm: Verzögerung 15"/>
          <p:cNvSpPr/>
          <p:nvPr/>
        </p:nvSpPr>
        <p:spPr>
          <a:xfrm rot="16200000">
            <a:off x="8750297" y="3464310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ussdiagramm: Verbinder 16"/>
          <p:cNvSpPr/>
          <p:nvPr/>
        </p:nvSpPr>
        <p:spPr>
          <a:xfrm>
            <a:off x="8753190" y="3148089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/>
          <p:cNvCxnSpPr/>
          <p:nvPr/>
        </p:nvCxnSpPr>
        <p:spPr>
          <a:xfrm>
            <a:off x="6270172" y="1929887"/>
            <a:ext cx="0" cy="32526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724360" y="4865343"/>
            <a:ext cx="2140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Formative</a:t>
            </a:r>
          </a:p>
          <a:p>
            <a:pPr algn="ctr"/>
            <a:r>
              <a:rPr lang="de-DE" dirty="0" smtClean="0"/>
              <a:t>(prozessbegleitende)</a:t>
            </a:r>
          </a:p>
          <a:p>
            <a:pPr algn="ctr"/>
            <a:r>
              <a:rPr lang="de-DE" dirty="0" smtClean="0"/>
              <a:t>Prüfung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284221" y="4865343"/>
            <a:ext cx="1683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Summative</a:t>
            </a:r>
            <a:endParaRPr lang="de-DE" dirty="0" smtClean="0"/>
          </a:p>
          <a:p>
            <a:pPr algn="ctr"/>
            <a:r>
              <a:rPr lang="de-DE" dirty="0" smtClean="0"/>
              <a:t>(abschließende)</a:t>
            </a:r>
          </a:p>
          <a:p>
            <a:pPr algn="ctr"/>
            <a:r>
              <a:rPr lang="de-DE" dirty="0" smtClean="0"/>
              <a:t>Prüfung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807207" y="4949333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Individuelle</a:t>
            </a:r>
          </a:p>
          <a:p>
            <a:pPr algn="ctr"/>
            <a:r>
              <a:rPr lang="de-DE" dirty="0" smtClean="0"/>
              <a:t>Prüfung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8571836" y="4949333"/>
            <a:ext cx="109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Kollektive</a:t>
            </a:r>
          </a:p>
          <a:p>
            <a:pPr algn="ctr"/>
            <a:r>
              <a:rPr lang="de-DE" dirty="0" smtClean="0"/>
              <a:t>Prüfung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Assessment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15937" y="753374"/>
            <a:ext cx="8280000" cy="600974"/>
          </a:xfrm>
        </p:spPr>
        <p:txBody>
          <a:bodyPr/>
          <a:lstStyle/>
          <a:p>
            <a:r>
              <a:rPr lang="de-DE" dirty="0" smtClean="0"/>
              <a:t>Wie und was sollten wir prüfen?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12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/>
        </p:nvCxnSpPr>
        <p:spPr>
          <a:xfrm>
            <a:off x="539750" y="5949950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39750" y="1071324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feil nach rechts 2"/>
          <p:cNvSpPr/>
          <p:nvPr/>
        </p:nvSpPr>
        <p:spPr>
          <a:xfrm>
            <a:off x="3425129" y="1313060"/>
            <a:ext cx="3324497" cy="138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(Lern-)Prozess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 rot="16200000">
            <a:off x="8620595" y="1742954"/>
            <a:ext cx="1308814" cy="52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Ergebnis</a:t>
            </a:r>
            <a:endParaRPr lang="de-DE" dirty="0"/>
          </a:p>
        </p:txBody>
      </p:sp>
      <p:sp>
        <p:nvSpPr>
          <p:cNvPr id="9" name="Flussdiagramm: Verzögerung 8"/>
          <p:cNvSpPr/>
          <p:nvPr/>
        </p:nvSpPr>
        <p:spPr>
          <a:xfrm rot="16200000">
            <a:off x="953267" y="3800541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Verbinder 9"/>
          <p:cNvSpPr/>
          <p:nvPr/>
        </p:nvSpPr>
        <p:spPr>
          <a:xfrm>
            <a:off x="983284" y="3499648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Verzögerung 11"/>
          <p:cNvSpPr/>
          <p:nvPr/>
        </p:nvSpPr>
        <p:spPr>
          <a:xfrm rot="16200000">
            <a:off x="723082" y="5031163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Verbinder 12"/>
          <p:cNvSpPr/>
          <p:nvPr/>
        </p:nvSpPr>
        <p:spPr>
          <a:xfrm>
            <a:off x="725975" y="4714942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Verzögerung 13"/>
          <p:cNvSpPr/>
          <p:nvPr/>
        </p:nvSpPr>
        <p:spPr>
          <a:xfrm rot="16200000">
            <a:off x="1268086" y="5031163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ussdiagramm: Verbinder 14"/>
          <p:cNvSpPr/>
          <p:nvPr/>
        </p:nvSpPr>
        <p:spPr>
          <a:xfrm>
            <a:off x="1270979" y="4714942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ussdiagramm: Verzögerung 15"/>
          <p:cNvSpPr/>
          <p:nvPr/>
        </p:nvSpPr>
        <p:spPr>
          <a:xfrm rot="16200000">
            <a:off x="995585" y="5300815"/>
            <a:ext cx="470263" cy="4644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ussdiagramm: Verbinder 16"/>
          <p:cNvSpPr/>
          <p:nvPr/>
        </p:nvSpPr>
        <p:spPr>
          <a:xfrm>
            <a:off x="998478" y="4984594"/>
            <a:ext cx="408124" cy="4081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/>
          <p:cNvCxnSpPr/>
          <p:nvPr/>
        </p:nvCxnSpPr>
        <p:spPr>
          <a:xfrm>
            <a:off x="7171509" y="2071490"/>
            <a:ext cx="32657" cy="3748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266137" y="2683313"/>
            <a:ext cx="342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Formative (prozessbegleitende)</a:t>
            </a:r>
          </a:p>
          <a:p>
            <a:pPr algn="ctr"/>
            <a:r>
              <a:rPr lang="de-DE" dirty="0" smtClean="0"/>
              <a:t>Prüfung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669739" y="2690721"/>
            <a:ext cx="307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Summative</a:t>
            </a:r>
            <a:r>
              <a:rPr lang="de-DE" dirty="0"/>
              <a:t> </a:t>
            </a:r>
            <a:r>
              <a:rPr lang="de-DE" dirty="0" smtClean="0"/>
              <a:t>(abschließende)</a:t>
            </a:r>
          </a:p>
          <a:p>
            <a:pPr algn="ctr"/>
            <a:r>
              <a:rPr lang="de-DE" dirty="0" smtClean="0"/>
              <a:t>Prüfung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453403" y="3690275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Individuelle</a:t>
            </a:r>
          </a:p>
          <a:p>
            <a:pPr algn="ctr"/>
            <a:r>
              <a:rPr lang="de-DE" dirty="0" smtClean="0"/>
              <a:t>Prüfung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965636" y="4984594"/>
            <a:ext cx="109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Kollektive</a:t>
            </a:r>
          </a:p>
          <a:p>
            <a:pPr algn="ctr"/>
            <a:r>
              <a:rPr lang="de-DE" dirty="0" smtClean="0"/>
              <a:t>Prüfung</a:t>
            </a:r>
            <a:endParaRPr lang="de-DE" dirty="0"/>
          </a:p>
        </p:txBody>
      </p:sp>
      <p:cxnSp>
        <p:nvCxnSpPr>
          <p:cNvPr id="21" name="Gerader Verbinder 20"/>
          <p:cNvCxnSpPr/>
          <p:nvPr/>
        </p:nvCxnSpPr>
        <p:spPr>
          <a:xfrm flipH="1" flipV="1">
            <a:off x="1607804" y="4602137"/>
            <a:ext cx="9619722" cy="28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 flipH="1" flipV="1">
            <a:off x="1607804" y="3381514"/>
            <a:ext cx="9619722" cy="28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3233480" y="2071490"/>
            <a:ext cx="32657" cy="3748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723175" y="4993502"/>
            <a:ext cx="328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/>
              <a:t>WiKi</a:t>
            </a:r>
            <a:r>
              <a:rPr lang="de-DE" sz="3600" b="1" dirty="0" smtClean="0"/>
              <a:t> / Kanban</a:t>
            </a:r>
            <a:endParaRPr lang="de-DE" sz="36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8673870" y="4987893"/>
            <a:ext cx="1426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Forum</a:t>
            </a:r>
            <a:endParaRPr lang="de-DE" sz="36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8673870" y="3623972"/>
            <a:ext cx="1178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/>
              <a:t>eTest</a:t>
            </a:r>
            <a:endParaRPr lang="de-DE" sz="36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4173504" y="3621580"/>
            <a:ext cx="209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/>
              <a:t>ePortfolio</a:t>
            </a:r>
            <a:endParaRPr lang="de-DE" sz="36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80000" cy="348561"/>
          </a:xfrm>
        </p:spPr>
        <p:txBody>
          <a:bodyPr/>
          <a:lstStyle/>
          <a:p>
            <a:r>
              <a:rPr lang="de-DE" dirty="0" smtClean="0"/>
              <a:t>Digitale </a:t>
            </a:r>
            <a:r>
              <a:rPr lang="de-DE" dirty="0" err="1" smtClean="0"/>
              <a:t>assessments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02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/>
      <p:bldP spid="18" grpId="0"/>
      <p:bldP spid="20" grpId="0"/>
      <p:bldP spid="22" grpId="0"/>
      <p:bldP spid="26" grpId="0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197" y="273657"/>
            <a:ext cx="8088283" cy="6368993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Hochschule RheinMain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3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Zwischenstand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Hochschule RheinMain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4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Projektplattform </a:t>
            </a:r>
            <a:r>
              <a:rPr lang="de-DE" dirty="0" err="1" smtClean="0"/>
              <a:t>Confluence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Interner Jour fixe</a:t>
            </a:r>
          </a:p>
          <a:p>
            <a:pPr>
              <a:lnSpc>
                <a:spcPct val="150000"/>
              </a:lnSpc>
            </a:pPr>
            <a:r>
              <a:rPr lang="de-DE" dirty="0"/>
              <a:t>Bildung von themenbezogenen </a:t>
            </a:r>
            <a:r>
              <a:rPr lang="de-DE" dirty="0" smtClean="0"/>
              <a:t>Arbeitsgruppen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Gegenseitige Berichte zu </a:t>
            </a:r>
            <a:r>
              <a:rPr lang="de-DE" dirty="0"/>
              <a:t>B</a:t>
            </a:r>
            <a:r>
              <a:rPr lang="de-DE" dirty="0" smtClean="0"/>
              <a:t>est </a:t>
            </a:r>
            <a:r>
              <a:rPr lang="de-DE" dirty="0" err="1" smtClean="0"/>
              <a:t>Practise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Arbeitsdefinition formatives Assessment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Flyer formatives Assessment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Abfrage formatives Assessment in den </a:t>
            </a:r>
            <a:r>
              <a:rPr lang="de-DE" dirty="0"/>
              <a:t>F</a:t>
            </a:r>
            <a:r>
              <a:rPr lang="de-DE" dirty="0" smtClean="0"/>
              <a:t>achbereichen</a:t>
            </a:r>
          </a:p>
          <a:p>
            <a:pPr>
              <a:lnSpc>
                <a:spcPct val="150000"/>
              </a:lnSpc>
            </a:pPr>
            <a:r>
              <a:rPr lang="de-DE" dirty="0" err="1" smtClean="0"/>
              <a:t>iLEARN@HSRM</a:t>
            </a:r>
            <a:r>
              <a:rPr lang="de-DE" dirty="0" smtClean="0"/>
              <a:t> Stand am Tag der Lehre</a:t>
            </a:r>
          </a:p>
          <a:p>
            <a:pPr>
              <a:lnSpc>
                <a:spcPct val="150000"/>
              </a:lnSpc>
            </a:pPr>
            <a:r>
              <a:rPr lang="de-DE" dirty="0" err="1" smtClean="0"/>
              <a:t>E-Tutor:innenausbildung</a:t>
            </a:r>
            <a:r>
              <a:rPr lang="de-DE" dirty="0" smtClean="0"/>
              <a:t> (im Verbund mit V.1)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Poster </a:t>
            </a:r>
            <a:r>
              <a:rPr lang="de-DE" dirty="0" err="1" smtClean="0"/>
              <a:t>iLEARN@HSRM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6954" y="404813"/>
            <a:ext cx="8280000" cy="348561"/>
          </a:xfrm>
        </p:spPr>
        <p:txBody>
          <a:bodyPr/>
          <a:lstStyle/>
          <a:p>
            <a:r>
              <a:rPr lang="de-DE" dirty="0" smtClean="0"/>
              <a:t>Zusammenarbeit und Vernetzung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6954" y="734251"/>
            <a:ext cx="8280000" cy="600974"/>
          </a:xfrm>
        </p:spPr>
        <p:txBody>
          <a:bodyPr/>
          <a:lstStyle/>
          <a:p>
            <a:r>
              <a:rPr lang="de-DE" dirty="0" smtClean="0"/>
              <a:t>Internes Projektmanagement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Hochschule RheinMain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7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sing constructive alignment in your education | Radboud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59" y="1599237"/>
            <a:ext cx="5524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4058249" y="6056341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Constuctive</a:t>
            </a:r>
            <a:r>
              <a:rPr lang="de-DE" altLang="de-DE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Alignment</a:t>
            </a:r>
            <a:r>
              <a:rPr lang="de-DE" altLang="de-DE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: John </a:t>
            </a:r>
            <a:r>
              <a:rPr lang="de-DE" altLang="de-DE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Biggs</a:t>
            </a:r>
            <a:r>
              <a:rPr lang="de-DE" altLang="de-DE" sz="1200" dirty="0">
                <a:solidFill>
                  <a:srgbClr val="333333"/>
                </a:solidFill>
                <a:latin typeface="Arial" panose="020B0604020202020204" pitchFamily="34" charset="0"/>
              </a:rPr>
              <a:t> / Catherine Tang 1999</a:t>
            </a:r>
            <a:endParaRPr lang="de-DE" altLang="de-DE" sz="12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539750" y="5949950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7023138" y="2973168"/>
            <a:ext cx="3214222" cy="20478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058249" y="2901305"/>
            <a:ext cx="3283027" cy="21306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>
            <a:off x="539750" y="1071324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48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15937" y="1077738"/>
            <a:ext cx="11160000" cy="5259999"/>
          </a:xfrm>
        </p:spPr>
        <p:txBody>
          <a:bodyPr/>
          <a:lstStyle/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cap="small" dirty="0"/>
              <a:t> SG V.1: Didaktik und Digitale Lehre </a:t>
            </a:r>
            <a:r>
              <a:rPr lang="de-DE" dirty="0"/>
              <a:t>			Lara Kaiser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cap="small" dirty="0"/>
              <a:t> Berichte aus den Fachbereichen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	FB Sozialwesen	 			Maria Adam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	FB Architektur und Bauingenieurwesen		Dr. Ulrich Hofmann-von Kap-herr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	FB Design Informatik Medien			Katherina Henning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	FB Ingenieurwissenschaften			Dr. Sebastian Linden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	Wiesbaden Business School			Sarina Ebling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cap="small" dirty="0"/>
              <a:t> Competence and Career Center: Beratung	 </a:t>
            </a:r>
            <a:r>
              <a:rPr lang="de-DE" dirty="0"/>
              <a:t>	Magdalene Biada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cap="small" dirty="0"/>
              <a:t> SG V.2: Evaluation und Hochschulstatistik</a:t>
            </a:r>
            <a:r>
              <a:rPr lang="de-DE" dirty="0"/>
              <a:t>		Pauline </a:t>
            </a:r>
            <a:r>
              <a:rPr lang="de-DE" dirty="0" smtClean="0"/>
              <a:t>Hallmann</a:t>
            </a:r>
            <a:endParaRPr lang="de-DE" dirty="0"/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cap="small" dirty="0"/>
              <a:t> Ausblick und </a:t>
            </a:r>
            <a:r>
              <a:rPr lang="de-DE" cap="small" dirty="0" smtClean="0"/>
              <a:t>Diskussion				</a:t>
            </a:r>
            <a:r>
              <a:rPr lang="de-DE" dirty="0" smtClean="0"/>
              <a:t>Dr. Joerg Zender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Ablaufplan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BBDE091-53FC-4799-A420-5AC5101CAB0E}"/>
              </a:ext>
            </a:extLst>
          </p:cNvPr>
          <p:cNvCxnSpPr/>
          <p:nvPr/>
        </p:nvCxnSpPr>
        <p:spPr>
          <a:xfrm>
            <a:off x="6421821" y="1240221"/>
            <a:ext cx="0" cy="4603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20EAD6E3-5E61-424E-9AAE-934695A65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9" y="6459055"/>
            <a:ext cx="1462259" cy="1835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15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15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7272383-B78D-4F9C-83DB-7D959092F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6" y="6459055"/>
            <a:ext cx="6970855" cy="18359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15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iLEARN@HSRM  - Hochschule RheinMain</a:t>
            </a:r>
          </a:p>
        </p:txBody>
      </p:sp>
    </p:spTree>
    <p:extLst>
      <p:ext uri="{BB962C8B-B14F-4D97-AF65-F5344CB8AC3E}">
        <p14:creationId xmlns:p14="http://schemas.microsoft.com/office/powerpoint/2010/main" val="21691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3DAC1-32B8-4B4B-B9DA-E768532C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Lara Kaiser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2992BD-8E9B-4A14-A05F-D53C6425D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9" y="2390503"/>
            <a:ext cx="8369145" cy="269304"/>
          </a:xfrm>
        </p:spPr>
        <p:txBody>
          <a:bodyPr/>
          <a:lstStyle/>
          <a:p>
            <a:r>
              <a:rPr lang="de-DE" dirty="0" smtClean="0"/>
              <a:t>V.1 Didaktik und digitale Lehre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B79F18-289B-442D-B733-F2D841F96B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6DCDC9-1BE3-4F70-B12E-470BA8746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iLEARN@HSRM  - Hochschule </a:t>
            </a:r>
            <a:r>
              <a:rPr kumimoji="0" lang="de-DE" sz="1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RheinMain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CDB138-F92E-4BC7-BEBE-DE99C9494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000" b="0" i="0" u="none" strike="noStrike" kern="1200" cap="none" spc="1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1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Arbeitsfelder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15937" y="892629"/>
            <a:ext cx="8280000" cy="600974"/>
          </a:xfrm>
        </p:spPr>
        <p:txBody>
          <a:bodyPr/>
          <a:lstStyle/>
          <a:p>
            <a:r>
              <a:rPr lang="de-DE" dirty="0"/>
              <a:t>Zentral und in Zusammenarbeit mit den Fachbereichen</a:t>
            </a:r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Hochschule RheinMain</a:t>
            </a: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ichtungspfeil 9"/>
          <p:cNvSpPr/>
          <p:nvPr/>
        </p:nvSpPr>
        <p:spPr>
          <a:xfrm>
            <a:off x="322217" y="2600375"/>
            <a:ext cx="3554447" cy="670559"/>
          </a:xfrm>
          <a:prstGeom prst="homePlate">
            <a:avLst/>
          </a:prstGeom>
          <a:solidFill>
            <a:srgbClr val="E1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ILIAS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Kurs für Lehrende</a:t>
            </a:r>
          </a:p>
        </p:txBody>
      </p:sp>
      <p:sp>
        <p:nvSpPr>
          <p:cNvPr id="11" name="Richtungspfeil 10"/>
          <p:cNvSpPr/>
          <p:nvPr/>
        </p:nvSpPr>
        <p:spPr>
          <a:xfrm>
            <a:off x="4278884" y="2605595"/>
            <a:ext cx="3719937" cy="665340"/>
          </a:xfrm>
          <a:prstGeom prst="homePlat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Learning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 Polls (LAP)</a:t>
            </a:r>
          </a:p>
        </p:txBody>
      </p:sp>
      <p:sp>
        <p:nvSpPr>
          <p:cNvPr id="12" name="Richtungspfeil 11"/>
          <p:cNvSpPr/>
          <p:nvPr/>
        </p:nvSpPr>
        <p:spPr>
          <a:xfrm>
            <a:off x="8401040" y="2600375"/>
            <a:ext cx="3660329" cy="670559"/>
          </a:xfrm>
          <a:prstGeom prst="homePlat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Didaktisches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SW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05394" y="4241073"/>
            <a:ext cx="797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Verbindung von iLEARN und SG. V.1 Didaktik und digitale Lehre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2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u="sng" dirty="0" smtClean="0">
                <a:hlinkClick r:id="rId2" action="ppaction://hlinkfile"/>
              </a:rPr>
              <a:t>Kurs</a:t>
            </a:r>
            <a:r>
              <a:rPr lang="de-DE" dirty="0" smtClean="0"/>
              <a:t> für Lehrende, </a:t>
            </a:r>
            <a:r>
              <a:rPr lang="de-DE" dirty="0"/>
              <a:t>um </a:t>
            </a:r>
            <a:r>
              <a:rPr lang="de-DE" dirty="0" smtClean="0"/>
              <a:t>ihre </a:t>
            </a:r>
            <a:r>
              <a:rPr lang="de-DE" dirty="0"/>
              <a:t>Lehre digital anzureichern 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u="sng" dirty="0" smtClean="0"/>
              <a:t>Werkzeugkoffer</a:t>
            </a:r>
            <a:r>
              <a:rPr lang="de-DE" dirty="0" smtClean="0"/>
              <a:t> </a:t>
            </a:r>
            <a:r>
              <a:rPr lang="de-DE" dirty="0"/>
              <a:t>(diverse an der HSRM zugelassene digitale </a:t>
            </a:r>
            <a:r>
              <a:rPr lang="de-DE" dirty="0" smtClean="0"/>
              <a:t>Tools)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Beispiele </a:t>
            </a:r>
            <a:r>
              <a:rPr lang="de-DE" dirty="0"/>
              <a:t>zu </a:t>
            </a:r>
            <a:r>
              <a:rPr lang="de-DE" u="sng" dirty="0"/>
              <a:t>Lehr-Lernszenarien</a:t>
            </a:r>
            <a:r>
              <a:rPr lang="de-DE" dirty="0"/>
              <a:t> 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An </a:t>
            </a:r>
            <a:r>
              <a:rPr lang="de-DE" dirty="0"/>
              <a:t>der HSRM </a:t>
            </a:r>
            <a:r>
              <a:rPr lang="de-DE" dirty="0" smtClean="0"/>
              <a:t>etablierte </a:t>
            </a:r>
            <a:r>
              <a:rPr lang="de-DE" u="sng" dirty="0" smtClean="0"/>
              <a:t>Lernformen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iLEARN-Kachel </a:t>
            </a:r>
            <a:r>
              <a:rPr lang="de-DE" dirty="0"/>
              <a:t>„digitale Assessments</a:t>
            </a:r>
            <a:r>
              <a:rPr lang="de-DE" dirty="0" smtClean="0"/>
              <a:t>“: verschiedene </a:t>
            </a:r>
            <a:r>
              <a:rPr lang="de-DE" dirty="0"/>
              <a:t>Formen der </a:t>
            </a:r>
            <a:r>
              <a:rPr lang="de-DE" dirty="0" smtClean="0"/>
              <a:t>Lernstandserhebungen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67" y="4032647"/>
            <a:ext cx="5602123" cy="1976268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Ilias Kurs für Lehrende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Team digitale Lehre V.1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Hochschule RheinMain</a:t>
            </a: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597" y="1652301"/>
            <a:ext cx="5604193" cy="199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7820" y="1215166"/>
            <a:ext cx="5382000" cy="508983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sz="1600" dirty="0" smtClean="0"/>
              <a:t>Freiwilliges Angebot, um mehr über studentisches Lernen zu erfahren (30 Min.)</a:t>
            </a:r>
            <a:r>
              <a:rPr lang="de-DE" sz="1600" dirty="0"/>
              <a:t> </a:t>
            </a:r>
            <a:endParaRPr lang="de-DE" sz="1600" dirty="0" smtClean="0"/>
          </a:p>
          <a:p>
            <a:pPr>
              <a:lnSpc>
                <a:spcPct val="200000"/>
              </a:lnSpc>
            </a:pPr>
            <a:r>
              <a:rPr lang="de-DE" sz="1600" dirty="0"/>
              <a:t>Lernförderliche und </a:t>
            </a:r>
            <a:r>
              <a:rPr lang="de-DE" sz="1600" dirty="0" smtClean="0"/>
              <a:t>lernhemmende Aspekte identifizieren </a:t>
            </a:r>
            <a:r>
              <a:rPr lang="de-DE" sz="1600" dirty="0"/>
              <a:t>&amp; Lösungsvorschläge </a:t>
            </a:r>
            <a:r>
              <a:rPr lang="de-DE" sz="1600" dirty="0" smtClean="0"/>
              <a:t>sammeln</a:t>
            </a:r>
          </a:p>
          <a:p>
            <a:pPr>
              <a:lnSpc>
                <a:spcPct val="200000"/>
              </a:lnSpc>
            </a:pPr>
            <a:r>
              <a:rPr lang="de-DE" sz="1600" dirty="0"/>
              <a:t>Wodurch lernen Sie in dieser Veranstaltung am meisten?</a:t>
            </a:r>
          </a:p>
          <a:p>
            <a:pPr>
              <a:lnSpc>
                <a:spcPct val="200000"/>
              </a:lnSpc>
            </a:pPr>
            <a:r>
              <a:rPr lang="de-DE" sz="1600" dirty="0"/>
              <a:t>Was erschwert Ihr Lernen?</a:t>
            </a:r>
          </a:p>
          <a:p>
            <a:pPr>
              <a:lnSpc>
                <a:spcPct val="200000"/>
              </a:lnSpc>
            </a:pPr>
            <a:r>
              <a:rPr lang="de-DE" sz="1600" dirty="0"/>
              <a:t>Welche Verbesserungsvorschläge haben Sie für die hinderlichen Punkte?</a:t>
            </a:r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Learning Analysis Poll (LAP)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Methode und Einbettung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Hochschule RheinMain</a:t>
            </a: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nhaltsplatzhalt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b="11524"/>
          <a:stretch/>
        </p:blipFill>
        <p:spPr>
          <a:xfrm>
            <a:off x="5819111" y="1397784"/>
            <a:ext cx="5953651" cy="4561466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10942376" y="2979955"/>
            <a:ext cx="949123" cy="718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Alles anonym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681239" y="420016"/>
            <a:ext cx="1114697" cy="718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Lehrperson verlässt den Raum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feil nach unten 12"/>
          <p:cNvSpPr/>
          <p:nvPr/>
        </p:nvSpPr>
        <p:spPr>
          <a:xfrm flipV="1">
            <a:off x="11338560" y="2673620"/>
            <a:ext cx="104504" cy="217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Pfeil nach rechts 13"/>
          <p:cNvSpPr/>
          <p:nvPr/>
        </p:nvSpPr>
        <p:spPr>
          <a:xfrm flipH="1">
            <a:off x="10572205" y="3339237"/>
            <a:ext cx="251434" cy="130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feil nach unten 14"/>
          <p:cNvSpPr/>
          <p:nvPr/>
        </p:nvSpPr>
        <p:spPr>
          <a:xfrm flipV="1">
            <a:off x="8173583" y="1195163"/>
            <a:ext cx="130008" cy="210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4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Verteilung Auf Fachbereiche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510875" y="956853"/>
            <a:ext cx="8280000" cy="6009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/>
              <a:t>Bislang 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r>
              <a:rPr lang="de-DE" sz="1600" dirty="0" smtClean="0"/>
              <a:t> veranstaltungsbezogene LAPs mit 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949</a:t>
            </a:r>
            <a:r>
              <a:rPr lang="de-DE" sz="1600" dirty="0" smtClean="0"/>
              <a:t> Studierenden (seit WiSe 20/21)</a:t>
            </a:r>
            <a:endParaRPr lang="de-DE" sz="16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" name="Inhaltsplatzhalter 17"/>
          <p:cNvGraphicFramePr>
            <a:graphicFrameLocks noGrp="1"/>
          </p:cNvGraphicFramePr>
          <p:nvPr>
            <p:ph idx="1"/>
            <p:extLst/>
          </p:nvPr>
        </p:nvGraphicFramePr>
        <p:xfrm>
          <a:off x="510875" y="1641751"/>
          <a:ext cx="11160125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feld 1"/>
          <p:cNvSpPr txBox="1"/>
          <p:nvPr/>
        </p:nvSpPr>
        <p:spPr>
          <a:xfrm>
            <a:off x="4229100" y="4152900"/>
            <a:ext cx="895350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WBS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feld 1"/>
          <p:cNvSpPr txBox="1"/>
          <p:nvPr/>
        </p:nvSpPr>
        <p:spPr>
          <a:xfrm>
            <a:off x="4114800" y="3381375"/>
            <a:ext cx="10572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DCSM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1"/>
          <p:cNvSpPr txBox="1"/>
          <p:nvPr/>
        </p:nvSpPr>
        <p:spPr>
          <a:xfrm>
            <a:off x="5466097" y="4446271"/>
            <a:ext cx="685800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ING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feld 1"/>
          <p:cNvSpPr txBox="1"/>
          <p:nvPr/>
        </p:nvSpPr>
        <p:spPr>
          <a:xfrm>
            <a:off x="4876800" y="2809875"/>
            <a:ext cx="685800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A+B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0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1400" dirty="0">
                <a:solidFill>
                  <a:srgbClr val="46413C"/>
                </a:solidFill>
              </a:rPr>
              <a:t>Formative Elemente:</a:t>
            </a:r>
          </a:p>
          <a:p>
            <a:pPr lvl="0"/>
            <a:r>
              <a:rPr lang="de-DE" sz="1400" dirty="0">
                <a:solidFill>
                  <a:srgbClr val="46413C"/>
                </a:solidFill>
              </a:rPr>
              <a:t>LAP als formatives Assessment und gleichzeitig als Evaluation formativer Assessments</a:t>
            </a:r>
          </a:p>
          <a:p>
            <a:pPr lvl="0"/>
            <a:r>
              <a:rPr lang="de-DE" sz="1400" dirty="0">
                <a:solidFill>
                  <a:srgbClr val="46413C"/>
                </a:solidFill>
              </a:rPr>
              <a:t>Studierende bekommen eine Möglichkeit, </a:t>
            </a:r>
            <a:r>
              <a:rPr lang="de-DE" sz="1400" dirty="0">
                <a:solidFill>
                  <a:srgbClr val="4641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während</a:t>
            </a:r>
            <a:r>
              <a:rPr lang="de-DE" sz="1400" dirty="0">
                <a:solidFill>
                  <a:srgbClr val="46413C"/>
                </a:solidFill>
              </a:rPr>
              <a:t> des Semesters mitzugestalten, Anregungen einzubringen und erhalten eine Einschätzung wo sie im Vergleich zu anderen stehen</a:t>
            </a:r>
          </a:p>
          <a:p>
            <a:pPr lvl="0"/>
            <a:r>
              <a:rPr lang="de-DE" sz="1400" dirty="0">
                <a:solidFill>
                  <a:srgbClr val="46413C"/>
                </a:solidFill>
              </a:rPr>
              <a:t>Lehrende erhalten Rückschlüsse wo stehen meine Studierenden (zum Teil auch inhaltsspezifisch), Studis erhalten Rückmeldung von LP, LP adaptiert wiederum Erkenntnisse und passt ggf. den fortlaufenden Unterricht </a:t>
            </a:r>
            <a:r>
              <a:rPr lang="de-DE" sz="1400" dirty="0" smtClean="0">
                <a:solidFill>
                  <a:srgbClr val="46413C"/>
                </a:solidFill>
              </a:rPr>
              <a:t>an</a:t>
            </a:r>
            <a:endParaRPr lang="de-DE" sz="1400" dirty="0">
              <a:solidFill>
                <a:srgbClr val="46413C"/>
              </a:solidFill>
            </a:endParaRPr>
          </a:p>
          <a:p>
            <a:pPr lvl="0"/>
            <a:r>
              <a:rPr lang="de-DE" sz="1400" dirty="0">
                <a:solidFill>
                  <a:srgbClr val="46413C"/>
                </a:solidFill>
              </a:rPr>
              <a:t>Dieses Semester liefen in der Hälfte der „gelappten“ Veranstaltungen formative Assessments (4 von 8) </a:t>
            </a:r>
          </a:p>
          <a:p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40" y="1549400"/>
            <a:ext cx="4757932" cy="4702175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LAP – Formativ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Assessment, Rückmeldung, Adaption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Hochschule RheinMain</a:t>
            </a: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 txBox="1">
            <a:spLocks/>
          </p:cNvSpPr>
          <p:nvPr/>
        </p:nvSpPr>
        <p:spPr>
          <a:xfrm>
            <a:off x="8150200" y="1547412"/>
            <a:ext cx="3525863" cy="336813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ts val="24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8000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Verbesserungsvorschläge?</a:t>
            </a:r>
            <a:endParaRPr lang="en-GB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 txBox="1">
            <a:spLocks/>
          </p:cNvSpPr>
          <p:nvPr/>
        </p:nvSpPr>
        <p:spPr>
          <a:xfrm>
            <a:off x="8302600" y="1699812"/>
            <a:ext cx="3525863" cy="336813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ts val="24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8000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Verbesserungsvorschläge?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6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658897" cy="4112304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400" dirty="0" smtClean="0"/>
              <a:t>Semsterbegleitende </a:t>
            </a:r>
            <a:r>
              <a:rPr lang="de-DE" sz="1400" dirty="0"/>
              <a:t>Tests helfen beim Lernen dran zu </a:t>
            </a:r>
            <a:r>
              <a:rPr lang="de-DE" sz="1400" dirty="0" smtClean="0"/>
              <a:t>bleiben 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63 %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2730" y="2136096"/>
            <a:ext cx="3255499" cy="4112304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400" dirty="0" smtClean="0"/>
              <a:t>Mehr </a:t>
            </a:r>
            <a:r>
              <a:rPr lang="de-DE" sz="1400" dirty="0"/>
              <a:t>Tools zur Interaktion einsetzen </a:t>
            </a:r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indent="0">
              <a:lnSpc>
                <a:spcPct val="150000"/>
              </a:lnSpc>
              <a:buNone/>
            </a:pPr>
            <a:endParaRPr lang="de-DE" sz="1400" dirty="0" smtClean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Wodurch lernen Sie am meisten?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Was erschwert Ihr Lernen?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Verbesserungsvorschläge?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04813"/>
            <a:ext cx="7239209" cy="348561"/>
          </a:xfrm>
        </p:spPr>
        <p:txBody>
          <a:bodyPr/>
          <a:lstStyle/>
          <a:p>
            <a:r>
              <a:rPr lang="de-DE" dirty="0" smtClean="0"/>
              <a:t>Rückmeldungen &amp; Einschätzungen zu Veranstaltung xY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Ergebnisse des LAPs - Hochschule 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RheinMain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4"/>
          </p:nvPr>
        </p:nvSpPr>
        <p:spPr>
          <a:xfrm>
            <a:off x="4335233" y="2139271"/>
            <a:ext cx="3814967" cy="4112304"/>
          </a:xfrm>
        </p:spPr>
        <p:txBody>
          <a:bodyPr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de-DE" sz="1400" dirty="0" smtClean="0"/>
              <a:t>Monotone Vorlesungsgestaltung 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88 %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dirty="0" smtClean="0"/>
          </a:p>
        </p:txBody>
      </p:sp>
      <p:sp>
        <p:nvSpPr>
          <p:cNvPr id="4" name="Rechteck 3"/>
          <p:cNvSpPr/>
          <p:nvPr/>
        </p:nvSpPr>
        <p:spPr>
          <a:xfrm>
            <a:off x="513409" y="2142157"/>
            <a:ext cx="3589337" cy="647700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>
              <a:ln w="22225" cmpd="thickThin">
                <a:solidFill>
                  <a:srgbClr val="E10019">
                    <a:lumMod val="40000"/>
                    <a:lumOff val="60000"/>
                    <a:alpha val="12000"/>
                  </a:srgbClr>
                </a:solidFill>
                <a:prstDash val="solid"/>
              </a:ln>
              <a:solidFill>
                <a:srgbClr val="5B97A7">
                  <a:lumMod val="40000"/>
                  <a:lumOff val="60000"/>
                </a:srgbClr>
              </a:solidFill>
              <a:effectLst>
                <a:glow rad="63500">
                  <a:srgbClr val="E10019">
                    <a:lumMod val="50000"/>
                    <a:alpha val="4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Pfeil nach rechts 13"/>
          <p:cNvSpPr/>
          <p:nvPr/>
        </p:nvSpPr>
        <p:spPr>
          <a:xfrm flipH="1">
            <a:off x="7677344" y="2229395"/>
            <a:ext cx="282289" cy="17417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Pfeil nach rechts 14"/>
          <p:cNvSpPr/>
          <p:nvPr/>
        </p:nvSpPr>
        <p:spPr>
          <a:xfrm flipH="1">
            <a:off x="9780479" y="2533799"/>
            <a:ext cx="282289" cy="17417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2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685800">
              <a:lnSpc>
                <a:spcPct val="107000"/>
              </a:lnSpc>
              <a:spcAft>
                <a:spcPts val="800"/>
              </a:spcAft>
            </a:pPr>
            <a:r>
              <a:rPr lang="de-DE" sz="1600" spc="8" dirty="0">
                <a:solidFill>
                  <a:srgbClr val="4641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Bislang war es so, dass Lehrende mit einzelnen (kleineren) FA-Projekten auf FB-Didaktiker zugegangen sind, </a:t>
            </a:r>
            <a:r>
              <a:rPr lang="de-DE" sz="1600" spc="8" dirty="0" smtClean="0">
                <a:solidFill>
                  <a:srgbClr val="4641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davon ausgehend sollen dann Standardszenarien abgeleitet werden (induktiv)</a:t>
            </a:r>
            <a:endParaRPr lang="de-DE" sz="1600" spc="8" dirty="0">
              <a:solidFill>
                <a:srgbClr val="4641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>
              <a:lnSpc>
                <a:spcPct val="107000"/>
              </a:lnSpc>
              <a:spcAft>
                <a:spcPts val="800"/>
              </a:spcAft>
            </a:pPr>
            <a:r>
              <a:rPr lang="de-DE" sz="1600" spc="8" dirty="0">
                <a:solidFill>
                  <a:srgbClr val="4641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Ausgangslage anders in Geistes- und Sozialwissenschaften</a:t>
            </a:r>
          </a:p>
          <a:p>
            <a:pPr lvl="0" defTabSz="685800">
              <a:lnSpc>
                <a:spcPct val="107000"/>
              </a:lnSpc>
              <a:spcAft>
                <a:spcPts val="800"/>
              </a:spcAft>
            </a:pPr>
            <a:r>
              <a:rPr lang="de-DE" sz="1600" spc="8" dirty="0">
                <a:solidFill>
                  <a:srgbClr val="4641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nicht mathematisch validierbar, kaum automatisiertes Feedback möglich, qualitatives Forschen, freie Antworten, wenig Multiple Choice sondern eher Fallbeispiele</a:t>
            </a:r>
          </a:p>
          <a:p>
            <a:pPr lvl="0" defTabSz="685800">
              <a:lnSpc>
                <a:spcPct val="107000"/>
              </a:lnSpc>
              <a:spcAft>
                <a:spcPts val="800"/>
              </a:spcAft>
            </a:pPr>
            <a:r>
              <a:rPr lang="de-DE" sz="1600" spc="8" dirty="0" smtClean="0">
                <a:solidFill>
                  <a:srgbClr val="4641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Vorgabe eines didaktischen Designs: ganzheitliche </a:t>
            </a:r>
            <a:r>
              <a:rPr lang="de-DE" sz="1600" spc="8" dirty="0">
                <a:solidFill>
                  <a:srgbClr val="4641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Betrachtung der Veranstaltung, </a:t>
            </a:r>
            <a:r>
              <a:rPr lang="de-DE" sz="1600" spc="8" dirty="0" smtClean="0">
                <a:solidFill>
                  <a:srgbClr val="4641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qualitative Herangehensweise, beinhaltet </a:t>
            </a:r>
            <a:r>
              <a:rPr lang="de-DE" sz="1600" spc="8" dirty="0">
                <a:solidFill>
                  <a:srgbClr val="4641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Diagnostik, formative und summative </a:t>
            </a:r>
            <a:r>
              <a:rPr lang="de-DE" sz="1600" spc="8" dirty="0" smtClean="0">
                <a:solidFill>
                  <a:srgbClr val="4641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Assessments (</a:t>
            </a:r>
            <a:r>
              <a:rPr lang="de-DE" sz="1600" spc="8" dirty="0">
                <a:solidFill>
                  <a:srgbClr val="4641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deduktiv</a:t>
            </a:r>
            <a:r>
              <a:rPr lang="de-DE" sz="1600" spc="8" dirty="0" smtClean="0">
                <a:solidFill>
                  <a:srgbClr val="4641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1600" spc="8" dirty="0">
              <a:solidFill>
                <a:srgbClr val="4641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>
              <a:lnSpc>
                <a:spcPct val="107000"/>
              </a:lnSpc>
              <a:spcAft>
                <a:spcPts val="800"/>
              </a:spcAft>
            </a:pPr>
            <a:endParaRPr lang="de-DE" sz="1400" spc="8" dirty="0">
              <a:solidFill>
                <a:srgbClr val="46413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/>
            <a:endParaRPr lang="de-DE" spc="8" dirty="0">
              <a:solidFill>
                <a:srgbClr val="46413C"/>
              </a:solidFill>
            </a:endParaRPr>
          </a:p>
          <a:p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030382"/>
            <a:ext cx="5383213" cy="3740211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Didaktisches </a:t>
            </a:r>
            <a:r>
              <a:rPr lang="de-DE" dirty="0"/>
              <a:t>Design </a:t>
            </a:r>
            <a:r>
              <a:rPr lang="de-DE" dirty="0" smtClean="0"/>
              <a:t>Sozialwesen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Hochschule RheinMain</a:t>
            </a: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3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EEB11-F978-46A8-82D0-C859B429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Maria </a:t>
            </a:r>
            <a:r>
              <a:rPr lang="de-DE" dirty="0" smtClean="0"/>
              <a:t>Adam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56D231-1E4F-472F-830E-037689E7D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26" y="2368550"/>
            <a:ext cx="11158860" cy="641201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Mediendidaktik</a:t>
            </a:r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Fachbereich Sozialwesen</a:t>
            </a:r>
          </a:p>
        </p:txBody>
      </p:sp>
    </p:spTree>
    <p:extLst>
      <p:ext uri="{BB962C8B-B14F-4D97-AF65-F5344CB8AC3E}">
        <p14:creationId xmlns:p14="http://schemas.microsoft.com/office/powerpoint/2010/main" val="3418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sing constructive alignment in your education | Radboud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73" y="1752549"/>
            <a:ext cx="5524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4058249" y="6056341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Constuctive</a:t>
            </a:r>
            <a:r>
              <a:rPr lang="de-DE" altLang="de-DE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2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Alignment</a:t>
            </a:r>
            <a:r>
              <a:rPr lang="de-DE" altLang="de-DE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: John </a:t>
            </a:r>
            <a:r>
              <a:rPr lang="de-DE" altLang="de-DE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Biggs</a:t>
            </a:r>
            <a:r>
              <a:rPr lang="de-DE" altLang="de-DE" sz="1200" dirty="0">
                <a:solidFill>
                  <a:srgbClr val="333333"/>
                </a:solidFill>
                <a:latin typeface="Arial" panose="020B0604020202020204" pitchFamily="34" charset="0"/>
              </a:rPr>
              <a:t> / Catherine Tang 1999</a:t>
            </a:r>
            <a:endParaRPr lang="de-DE" altLang="de-DE" sz="12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539750" y="5949950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39750" y="1071324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1789611" y="3468189"/>
            <a:ext cx="8628018" cy="21684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2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5"/>
            <a:ext cx="3520800" cy="4317091"/>
          </a:xfrm>
        </p:spPr>
        <p:txBody>
          <a:bodyPr/>
          <a:lstStyle/>
          <a:p>
            <a:pPr marL="285750" lvl="2" indent="-285750"/>
            <a:r>
              <a:rPr lang="de-DE" dirty="0"/>
              <a:t>Hochschuldidaktische Unterstützung für Einsatz vorhandener digitaler Tools &amp; Hardware: Unterstützung der Lehrenden bei digitaler (hybrider) Lehre, Medienproduktion (Filme &amp; Tutorials)</a:t>
            </a:r>
          </a:p>
          <a:p>
            <a:pPr marL="285750" lvl="2" indent="-285750"/>
            <a:r>
              <a:rPr lang="de-DE" dirty="0"/>
              <a:t>Anleitung und Koordination der </a:t>
            </a:r>
            <a:r>
              <a:rPr lang="de-DE" dirty="0" err="1"/>
              <a:t>E-Tutor:innen</a:t>
            </a:r>
            <a:endParaRPr lang="de-DE" dirty="0"/>
          </a:p>
          <a:p>
            <a:pPr marL="285750" lvl="2" indent="-285750"/>
            <a:r>
              <a:rPr lang="de-DE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Umsetzung der IT-Strategie des Fachbereichs: Ausleihe Mediendidaktik (VR-Brillen, Kamera, etc.)</a:t>
            </a:r>
          </a:p>
          <a:p>
            <a:pPr marL="285750" lvl="2" indent="-285750"/>
            <a:r>
              <a:rPr lang="de-DE" dirty="0">
                <a:solidFill>
                  <a:schemeClr val="tx1">
                    <a:lumMod val="60000"/>
                    <a:lumOff val="40000"/>
                  </a:schemeClr>
                </a:solidFill>
              </a:rPr>
              <a:t>Konzeption didaktischer Szenarien</a:t>
            </a:r>
          </a:p>
          <a:p>
            <a:pPr marL="285750" lvl="2" indent="-285750"/>
            <a:r>
              <a:rPr lang="de-DE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Ausweitung von formativen Assessments am Fachbereich</a:t>
            </a:r>
          </a:p>
          <a:p>
            <a:pPr marL="285750" lvl="2" indent="-285750"/>
            <a:endParaRPr lang="de-DE" dirty="0"/>
          </a:p>
          <a:p>
            <a:pPr marL="285750" lvl="2" indent="-285750"/>
            <a:endParaRPr lang="de-DE" dirty="0"/>
          </a:p>
          <a:p>
            <a:pPr marL="285750" lvl="2" indent="-285750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419184"/>
          </a:xfrm>
        </p:spPr>
        <p:txBody>
          <a:bodyPr>
            <a:normAutofit fontScale="92500"/>
          </a:bodyPr>
          <a:lstStyle/>
          <a:p>
            <a:r>
              <a:rPr lang="de-DE" sz="1100" dirty="0"/>
              <a:t>Dezentral: </a:t>
            </a:r>
          </a:p>
          <a:p>
            <a:pPr lvl="1"/>
            <a:r>
              <a:rPr lang="de-DE" sz="11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DiVine</a:t>
            </a:r>
            <a:r>
              <a:rPr lang="de-DE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-Projekt: Erhebung von Bedarfen des Einsatzes von formativen Assessment in grundlegenden Veranstaltungen des </a:t>
            </a:r>
            <a:r>
              <a:rPr lang="de-DE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Studieneinstiegs</a:t>
            </a:r>
          </a:p>
          <a:p>
            <a:pPr lvl="1"/>
            <a:r>
              <a:rPr lang="de-DE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Team Internationalisierung: digitale Tools in der transnationalen Lehre</a:t>
            </a:r>
            <a:endParaRPr lang="de-DE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de-DE" sz="1100" dirty="0"/>
              <a:t>Zentral:</a:t>
            </a:r>
          </a:p>
          <a:p>
            <a:pPr lvl="1"/>
            <a:r>
              <a:rPr lang="de-DE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V.1: Erarbeitung einer Strategie zur Etablierung der digitalen Lehre am Fachbereich SW</a:t>
            </a:r>
          </a:p>
          <a:p>
            <a:pPr lvl="1"/>
            <a:r>
              <a:rPr lang="de-DE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IWIB: Brainstorming zur möglichen Vernetzung für die Qualifizierung von Lehrenden bzgl. des Einsatzes von formativen Assessments</a:t>
            </a:r>
          </a:p>
          <a:p>
            <a:pPr lvl="1"/>
            <a:r>
              <a:rPr lang="de-DE" sz="1100" dirty="0"/>
              <a:t>Hochschulübergreifend:</a:t>
            </a:r>
          </a:p>
          <a:p>
            <a:pPr lvl="4"/>
            <a:r>
              <a:rPr lang="de-DE" sz="1100" dirty="0"/>
              <a:t>Austausch mit Kollegin der Hochschule Osnabrück zum Einsatz formativer Assessments in der Hochschullehre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lvl="2" indent="-285750"/>
            <a:r>
              <a:rPr lang="de-DE" dirty="0"/>
              <a:t>Hochschule- und mediendidaktische Qualifizierungsmaßnahmen, Informations- und Schulungsmaterialien:</a:t>
            </a:r>
          </a:p>
          <a:p>
            <a:pPr marL="645750" lvl="3" indent="-285750"/>
            <a:r>
              <a:rPr lang="de-DE" dirty="0"/>
              <a:t>Tutorials</a:t>
            </a:r>
          </a:p>
          <a:p>
            <a:pPr marL="645750" lvl="3" indent="-285750"/>
            <a:r>
              <a:rPr lang="de-DE" dirty="0"/>
              <a:t>Informationsflyer formatives Assessment</a:t>
            </a:r>
          </a:p>
          <a:p>
            <a:pPr marL="645750" lvl="3" indent="-285750"/>
            <a:r>
              <a:rPr lang="de-DE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Didaktik Tea Time </a:t>
            </a:r>
            <a:r>
              <a:rPr lang="de-DE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meets</a:t>
            </a:r>
            <a:r>
              <a:rPr lang="de-DE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Sozialwesen</a:t>
            </a:r>
          </a:p>
          <a:p>
            <a:pPr marL="645750" lvl="3" indent="-285750"/>
            <a:r>
              <a:rPr lang="de-DE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Didaktik-Tipp Newsletter FBSW</a:t>
            </a:r>
          </a:p>
          <a:p>
            <a:pPr marL="645750" lvl="3" indent="-285750"/>
            <a:endParaRPr lang="de-DE" dirty="0"/>
          </a:p>
          <a:p>
            <a:pPr marL="645750" lvl="3" indent="-285750"/>
            <a:endParaRPr lang="de-DE" dirty="0"/>
          </a:p>
          <a:p>
            <a:pPr lvl="3" indent="0">
              <a:buNone/>
            </a:pPr>
            <a:endParaRPr lang="de-DE" dirty="0"/>
          </a:p>
          <a:p>
            <a:pPr marL="645750" lvl="3" indent="-285750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/>
              <a:t>Helpdesk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/>
              <a:t>Qualifizierung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/>
              <a:t>Vernetzung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04813"/>
            <a:ext cx="9048476" cy="348561"/>
          </a:xfrm>
        </p:spPr>
        <p:txBody>
          <a:bodyPr/>
          <a:lstStyle/>
          <a:p>
            <a:r>
              <a:rPr lang="de-DE" dirty="0"/>
              <a:t>Erreichtes, </a:t>
            </a:r>
            <a:r>
              <a:rPr lang="de-DE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im </a:t>
            </a:r>
            <a:r>
              <a:rPr lang="de-DE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prozess</a:t>
            </a:r>
            <a:r>
              <a:rPr lang="de-DE" dirty="0"/>
              <a:t>, </a:t>
            </a:r>
            <a:r>
              <a:rPr lang="de-DE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herausforderungen</a:t>
            </a:r>
            <a:endParaRPr lang="de-DE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/>
              <a:t>Helpdesk, Qualifizierung, Vernetzung</a:t>
            </a:r>
          </a:p>
        </p:txBody>
      </p:sp>
    </p:spTree>
    <p:extLst>
      <p:ext uri="{BB962C8B-B14F-4D97-AF65-F5344CB8AC3E}">
        <p14:creationId xmlns:p14="http://schemas.microsoft.com/office/powerpoint/2010/main" val="17783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5"/>
            <a:ext cx="3520800" cy="4317091"/>
          </a:xfrm>
        </p:spPr>
        <p:txBody>
          <a:bodyPr/>
          <a:lstStyle/>
          <a:p>
            <a:pPr marL="285750" lvl="2" indent="-285750"/>
            <a:r>
              <a:rPr lang="de-DE" dirty="0"/>
              <a:t>weitere Ausweitung des Helpdesks in Bezug auf hochschul- und mediendidaktische Unterstützung der Lehrenden</a:t>
            </a:r>
          </a:p>
          <a:p>
            <a:pPr marL="285750" lvl="2" indent="-285750"/>
            <a:r>
              <a:rPr lang="de-DE" dirty="0"/>
              <a:t>Entwicklung weiterer didaktischer Szenarien: FA x VR, FA x </a:t>
            </a:r>
            <a:r>
              <a:rPr lang="de-DE" dirty="0" err="1"/>
              <a:t>flipped</a:t>
            </a:r>
            <a:r>
              <a:rPr lang="de-DE" dirty="0"/>
              <a:t> </a:t>
            </a:r>
            <a:r>
              <a:rPr lang="de-DE" dirty="0" err="1"/>
              <a:t>classroom</a:t>
            </a:r>
            <a:r>
              <a:rPr lang="de-DE" dirty="0"/>
              <a:t>, FA x </a:t>
            </a:r>
            <a:r>
              <a:rPr lang="de-DE" dirty="0" err="1"/>
              <a:t>gamification</a:t>
            </a:r>
            <a:r>
              <a:rPr lang="de-DE" dirty="0"/>
              <a:t>, FA x </a:t>
            </a:r>
            <a:r>
              <a:rPr lang="de-DE" dirty="0" err="1"/>
              <a:t>blended</a:t>
            </a:r>
            <a:r>
              <a:rPr lang="de-DE" dirty="0"/>
              <a:t> </a:t>
            </a:r>
            <a:r>
              <a:rPr lang="de-DE" dirty="0" err="1"/>
              <a:t>learning</a:t>
            </a:r>
            <a:endParaRPr lang="de-DE" dirty="0"/>
          </a:p>
          <a:p>
            <a:pPr marL="285750" lvl="2" indent="-285750"/>
            <a:r>
              <a:rPr lang="de-DE" dirty="0"/>
              <a:t>Konkrete Umsetzung des erarbeiteten didaktischen Szenarios in drei Lehrveranstaltungen</a:t>
            </a:r>
          </a:p>
          <a:p>
            <a:pPr marL="285750" lvl="2" indent="-285750"/>
            <a:r>
              <a:rPr lang="de-DE" dirty="0"/>
              <a:t>Etablierung von formativen Assessments bzw. digitalen Lehrelementen am Fachbereich</a:t>
            </a:r>
          </a:p>
          <a:p>
            <a:pPr marL="285750" lvl="2" indent="-285750"/>
            <a:endParaRPr lang="de-DE" dirty="0"/>
          </a:p>
          <a:p>
            <a:pPr marL="285750" lvl="2" indent="-285750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200" y="2139271"/>
            <a:ext cx="3520800" cy="4419184"/>
          </a:xfrm>
        </p:spPr>
        <p:txBody>
          <a:bodyPr/>
          <a:lstStyle/>
          <a:p>
            <a:r>
              <a:rPr lang="de-DE" sz="1600" dirty="0"/>
              <a:t>Dezentral:</a:t>
            </a:r>
          </a:p>
          <a:p>
            <a:pPr lvl="1"/>
            <a:r>
              <a:rPr lang="de-DE" sz="1400" dirty="0"/>
              <a:t>Vernetzung der Lehrenden des Fachbereichs</a:t>
            </a:r>
          </a:p>
          <a:p>
            <a:pPr lvl="1"/>
            <a:r>
              <a:rPr lang="de-DE" sz="1400" dirty="0"/>
              <a:t>Austausch von Best Practice Beispielen am Fachbereich </a:t>
            </a:r>
          </a:p>
          <a:p>
            <a:r>
              <a:rPr lang="de-DE" sz="1600" dirty="0"/>
              <a:t>Zentral:</a:t>
            </a:r>
          </a:p>
          <a:p>
            <a:pPr lvl="1"/>
            <a:r>
              <a:rPr lang="de-DE" sz="1400" dirty="0"/>
              <a:t>Weiterbildungsangebot für Lehrende zum Thema Assessment (IWIB)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lvl="2" indent="-285750"/>
            <a:r>
              <a:rPr lang="de-DE" dirty="0"/>
              <a:t>Erhebung weiterer Bedarfe für hochschul- und mediendidaktische Qualifizierungsmaßnahmen</a:t>
            </a:r>
          </a:p>
          <a:p>
            <a:pPr marL="645750" lvl="3" indent="-285750"/>
            <a:endParaRPr lang="de-DE" dirty="0"/>
          </a:p>
          <a:p>
            <a:pPr lvl="3" indent="0">
              <a:buNone/>
            </a:pPr>
            <a:endParaRPr lang="de-DE" dirty="0"/>
          </a:p>
          <a:p>
            <a:pPr marL="645750" lvl="3" indent="-285750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/>
              <a:t>Helpdesk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/>
              <a:t>Qualifizierung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/>
              <a:t>Vernetzung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04813"/>
            <a:ext cx="9048476" cy="348561"/>
          </a:xfrm>
        </p:spPr>
        <p:txBody>
          <a:bodyPr/>
          <a:lstStyle/>
          <a:p>
            <a:r>
              <a:rPr lang="de-DE" dirty="0"/>
              <a:t>ziele</a:t>
            </a:r>
            <a:endParaRPr lang="de-DE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/>
              <a:t>Helpdesk, Qualifizierung, Vernetzung</a:t>
            </a:r>
          </a:p>
        </p:txBody>
      </p:sp>
    </p:spTree>
    <p:extLst>
      <p:ext uri="{BB962C8B-B14F-4D97-AF65-F5344CB8AC3E}">
        <p14:creationId xmlns:p14="http://schemas.microsoft.com/office/powerpoint/2010/main" val="33233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llipse 76">
            <a:extLst>
              <a:ext uri="{FF2B5EF4-FFF2-40B4-BE49-F238E27FC236}">
                <a16:creationId xmlns:a16="http://schemas.microsoft.com/office/drawing/2014/main" id="{1EB00D7F-2B7C-4D46-BAC8-6E3BD4E2A7E6}"/>
              </a:ext>
            </a:extLst>
          </p:cNvPr>
          <p:cNvSpPr/>
          <p:nvPr/>
        </p:nvSpPr>
        <p:spPr>
          <a:xfrm>
            <a:off x="8959969" y="1043150"/>
            <a:ext cx="3163337" cy="5453990"/>
          </a:xfrm>
          <a:prstGeom prst="ellipse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9F52E8FA-DACE-42B4-BB92-C289B3EE4AD1}"/>
              </a:ext>
            </a:extLst>
          </p:cNvPr>
          <p:cNvSpPr/>
          <p:nvPr/>
        </p:nvSpPr>
        <p:spPr>
          <a:xfrm>
            <a:off x="6982830" y="1468845"/>
            <a:ext cx="2040404" cy="5291607"/>
          </a:xfrm>
          <a:prstGeom prst="ellipse">
            <a:avLst/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F6CB62BA-7257-448B-B4C9-3AD775C2DF89}"/>
              </a:ext>
            </a:extLst>
          </p:cNvPr>
          <p:cNvSpPr/>
          <p:nvPr/>
        </p:nvSpPr>
        <p:spPr>
          <a:xfrm>
            <a:off x="3920719" y="441361"/>
            <a:ext cx="3084762" cy="6338481"/>
          </a:xfrm>
          <a:prstGeom prst="ellipse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D0BB8192-3493-4715-A918-6AFCA382BBE2}"/>
              </a:ext>
            </a:extLst>
          </p:cNvPr>
          <p:cNvSpPr/>
          <p:nvPr/>
        </p:nvSpPr>
        <p:spPr>
          <a:xfrm rot="296013">
            <a:off x="1923590" y="327853"/>
            <a:ext cx="2064880" cy="6242966"/>
          </a:xfrm>
          <a:prstGeom prst="ellipse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D2119A7B-D4A1-4096-8B84-04FAB4B636EC}"/>
              </a:ext>
            </a:extLst>
          </p:cNvPr>
          <p:cNvSpPr/>
          <p:nvPr/>
        </p:nvSpPr>
        <p:spPr>
          <a:xfrm>
            <a:off x="15844" y="643650"/>
            <a:ext cx="2042620" cy="5853490"/>
          </a:xfrm>
          <a:prstGeom prst="ellipse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7912F3AB-C08D-4DD0-92BD-DB26EA8709F6}"/>
              </a:ext>
            </a:extLst>
          </p:cNvPr>
          <p:cNvSpPr/>
          <p:nvPr/>
        </p:nvSpPr>
        <p:spPr>
          <a:xfrm>
            <a:off x="398320" y="891427"/>
            <a:ext cx="11327907" cy="5300180"/>
          </a:xfrm>
          <a:custGeom>
            <a:avLst/>
            <a:gdLst>
              <a:gd name="connsiteX0" fmla="*/ 0 w 11159231"/>
              <a:gd name="connsiteY0" fmla="*/ 3710877 h 5213169"/>
              <a:gd name="connsiteX1" fmla="*/ 292963 w 11159231"/>
              <a:gd name="connsiteY1" fmla="*/ 1429316 h 5213169"/>
              <a:gd name="connsiteX2" fmla="*/ 1091953 w 11159231"/>
              <a:gd name="connsiteY2" fmla="*/ 5202325 h 5213169"/>
              <a:gd name="connsiteX3" fmla="*/ 2201662 w 11159231"/>
              <a:gd name="connsiteY3" fmla="*/ 11 h 5213169"/>
              <a:gd name="connsiteX4" fmla="*/ 4296792 w 11159231"/>
              <a:gd name="connsiteY4" fmla="*/ 5149059 h 5213169"/>
              <a:gd name="connsiteX5" fmla="*/ 5903650 w 11159231"/>
              <a:gd name="connsiteY5" fmla="*/ 390628 h 5213169"/>
              <a:gd name="connsiteX6" fmla="*/ 7767961 w 11159231"/>
              <a:gd name="connsiteY6" fmla="*/ 5211203 h 5213169"/>
              <a:gd name="connsiteX7" fmla="*/ 9099611 w 11159231"/>
              <a:gd name="connsiteY7" fmla="*/ 825634 h 5213169"/>
              <a:gd name="connsiteX8" fmla="*/ 11159231 w 11159231"/>
              <a:gd name="connsiteY8" fmla="*/ 4412213 h 5213169"/>
              <a:gd name="connsiteX0" fmla="*/ 0 w 11327907"/>
              <a:gd name="connsiteY0" fmla="*/ 4394458 h 5212867"/>
              <a:gd name="connsiteX1" fmla="*/ 461639 w 11327907"/>
              <a:gd name="connsiteY1" fmla="*/ 1429316 h 5212867"/>
              <a:gd name="connsiteX2" fmla="*/ 1260629 w 11327907"/>
              <a:gd name="connsiteY2" fmla="*/ 5202325 h 5212867"/>
              <a:gd name="connsiteX3" fmla="*/ 2370338 w 11327907"/>
              <a:gd name="connsiteY3" fmla="*/ 11 h 5212867"/>
              <a:gd name="connsiteX4" fmla="*/ 4465468 w 11327907"/>
              <a:gd name="connsiteY4" fmla="*/ 5149059 h 5212867"/>
              <a:gd name="connsiteX5" fmla="*/ 6072326 w 11327907"/>
              <a:gd name="connsiteY5" fmla="*/ 390628 h 5212867"/>
              <a:gd name="connsiteX6" fmla="*/ 7936637 w 11327907"/>
              <a:gd name="connsiteY6" fmla="*/ 5211203 h 5212867"/>
              <a:gd name="connsiteX7" fmla="*/ 9268287 w 11327907"/>
              <a:gd name="connsiteY7" fmla="*/ 825634 h 5212867"/>
              <a:gd name="connsiteX8" fmla="*/ 11327907 w 11327907"/>
              <a:gd name="connsiteY8" fmla="*/ 4412213 h 5212867"/>
              <a:gd name="connsiteX0" fmla="*/ 0 w 11327907"/>
              <a:gd name="connsiteY0" fmla="*/ 4396590 h 5214236"/>
              <a:gd name="connsiteX1" fmla="*/ 461639 w 11327907"/>
              <a:gd name="connsiteY1" fmla="*/ 1431448 h 5214236"/>
              <a:gd name="connsiteX2" fmla="*/ 2006354 w 11327907"/>
              <a:gd name="connsiteY2" fmla="*/ 4476488 h 5214236"/>
              <a:gd name="connsiteX3" fmla="*/ 2370338 w 11327907"/>
              <a:gd name="connsiteY3" fmla="*/ 2143 h 5214236"/>
              <a:gd name="connsiteX4" fmla="*/ 4465468 w 11327907"/>
              <a:gd name="connsiteY4" fmla="*/ 5151191 h 5214236"/>
              <a:gd name="connsiteX5" fmla="*/ 6072326 w 11327907"/>
              <a:gd name="connsiteY5" fmla="*/ 392760 h 5214236"/>
              <a:gd name="connsiteX6" fmla="*/ 7936637 w 11327907"/>
              <a:gd name="connsiteY6" fmla="*/ 5213335 h 5214236"/>
              <a:gd name="connsiteX7" fmla="*/ 9268287 w 11327907"/>
              <a:gd name="connsiteY7" fmla="*/ 827766 h 5214236"/>
              <a:gd name="connsiteX8" fmla="*/ 11327907 w 11327907"/>
              <a:gd name="connsiteY8" fmla="*/ 4414345 h 5214236"/>
              <a:gd name="connsiteX0" fmla="*/ 0 w 11327907"/>
              <a:gd name="connsiteY0" fmla="*/ 4396537 h 5214183"/>
              <a:gd name="connsiteX1" fmla="*/ 825624 w 11327907"/>
              <a:gd name="connsiteY1" fmla="*/ 747814 h 5214183"/>
              <a:gd name="connsiteX2" fmla="*/ 2006354 w 11327907"/>
              <a:gd name="connsiteY2" fmla="*/ 4476435 h 5214183"/>
              <a:gd name="connsiteX3" fmla="*/ 2370338 w 11327907"/>
              <a:gd name="connsiteY3" fmla="*/ 2090 h 5214183"/>
              <a:gd name="connsiteX4" fmla="*/ 4465468 w 11327907"/>
              <a:gd name="connsiteY4" fmla="*/ 5151138 h 5214183"/>
              <a:gd name="connsiteX5" fmla="*/ 6072326 w 11327907"/>
              <a:gd name="connsiteY5" fmla="*/ 392707 h 5214183"/>
              <a:gd name="connsiteX6" fmla="*/ 7936637 w 11327907"/>
              <a:gd name="connsiteY6" fmla="*/ 5213282 h 5214183"/>
              <a:gd name="connsiteX7" fmla="*/ 9268287 w 11327907"/>
              <a:gd name="connsiteY7" fmla="*/ 827713 h 5214183"/>
              <a:gd name="connsiteX8" fmla="*/ 11327907 w 11327907"/>
              <a:gd name="connsiteY8" fmla="*/ 4414292 h 5214183"/>
              <a:gd name="connsiteX0" fmla="*/ 0 w 11327907"/>
              <a:gd name="connsiteY0" fmla="*/ 4396537 h 5214183"/>
              <a:gd name="connsiteX1" fmla="*/ 825624 w 11327907"/>
              <a:gd name="connsiteY1" fmla="*/ 756691 h 5214183"/>
              <a:gd name="connsiteX2" fmla="*/ 2006354 w 11327907"/>
              <a:gd name="connsiteY2" fmla="*/ 4476435 h 5214183"/>
              <a:gd name="connsiteX3" fmla="*/ 2370338 w 11327907"/>
              <a:gd name="connsiteY3" fmla="*/ 2090 h 5214183"/>
              <a:gd name="connsiteX4" fmla="*/ 4465468 w 11327907"/>
              <a:gd name="connsiteY4" fmla="*/ 5151138 h 5214183"/>
              <a:gd name="connsiteX5" fmla="*/ 6072326 w 11327907"/>
              <a:gd name="connsiteY5" fmla="*/ 392707 h 5214183"/>
              <a:gd name="connsiteX6" fmla="*/ 7936637 w 11327907"/>
              <a:gd name="connsiteY6" fmla="*/ 5213282 h 5214183"/>
              <a:gd name="connsiteX7" fmla="*/ 9268287 w 11327907"/>
              <a:gd name="connsiteY7" fmla="*/ 827713 h 5214183"/>
              <a:gd name="connsiteX8" fmla="*/ 11327907 w 11327907"/>
              <a:gd name="connsiteY8" fmla="*/ 4414292 h 5214183"/>
              <a:gd name="connsiteX0" fmla="*/ 0 w 11327907"/>
              <a:gd name="connsiteY0" fmla="*/ 4397119 h 5979638"/>
              <a:gd name="connsiteX1" fmla="*/ 825624 w 11327907"/>
              <a:gd name="connsiteY1" fmla="*/ 757273 h 5979638"/>
              <a:gd name="connsiteX2" fmla="*/ 2618913 w 11327907"/>
              <a:gd name="connsiteY2" fmla="*/ 5977343 h 5979638"/>
              <a:gd name="connsiteX3" fmla="*/ 2370338 w 11327907"/>
              <a:gd name="connsiteY3" fmla="*/ 2672 h 5979638"/>
              <a:gd name="connsiteX4" fmla="*/ 4465468 w 11327907"/>
              <a:gd name="connsiteY4" fmla="*/ 5151720 h 5979638"/>
              <a:gd name="connsiteX5" fmla="*/ 6072326 w 11327907"/>
              <a:gd name="connsiteY5" fmla="*/ 393289 h 5979638"/>
              <a:gd name="connsiteX6" fmla="*/ 7936637 w 11327907"/>
              <a:gd name="connsiteY6" fmla="*/ 5213864 h 5979638"/>
              <a:gd name="connsiteX7" fmla="*/ 9268287 w 11327907"/>
              <a:gd name="connsiteY7" fmla="*/ 828295 h 5979638"/>
              <a:gd name="connsiteX8" fmla="*/ 11327907 w 11327907"/>
              <a:gd name="connsiteY8" fmla="*/ 4414874 h 5979638"/>
              <a:gd name="connsiteX0" fmla="*/ 0 w 11327907"/>
              <a:gd name="connsiteY0" fmla="*/ 4636719 h 6220877"/>
              <a:gd name="connsiteX1" fmla="*/ 825624 w 11327907"/>
              <a:gd name="connsiteY1" fmla="*/ 996873 h 6220877"/>
              <a:gd name="connsiteX2" fmla="*/ 2618913 w 11327907"/>
              <a:gd name="connsiteY2" fmla="*/ 6216943 h 6220877"/>
              <a:gd name="connsiteX3" fmla="*/ 3266983 w 11327907"/>
              <a:gd name="connsiteY3" fmla="*/ 2575 h 6220877"/>
              <a:gd name="connsiteX4" fmla="*/ 4465468 w 11327907"/>
              <a:gd name="connsiteY4" fmla="*/ 5391320 h 6220877"/>
              <a:gd name="connsiteX5" fmla="*/ 6072326 w 11327907"/>
              <a:gd name="connsiteY5" fmla="*/ 632889 h 6220877"/>
              <a:gd name="connsiteX6" fmla="*/ 7936637 w 11327907"/>
              <a:gd name="connsiteY6" fmla="*/ 5453464 h 6220877"/>
              <a:gd name="connsiteX7" fmla="*/ 9268287 w 11327907"/>
              <a:gd name="connsiteY7" fmla="*/ 1067895 h 6220877"/>
              <a:gd name="connsiteX8" fmla="*/ 11327907 w 11327907"/>
              <a:gd name="connsiteY8" fmla="*/ 4654474 h 6220877"/>
              <a:gd name="connsiteX0" fmla="*/ 0 w 11327907"/>
              <a:gd name="connsiteY0" fmla="*/ 4769833 h 6355080"/>
              <a:gd name="connsiteX1" fmla="*/ 825624 w 11327907"/>
              <a:gd name="connsiteY1" fmla="*/ 1129987 h 6355080"/>
              <a:gd name="connsiteX2" fmla="*/ 2618913 w 11327907"/>
              <a:gd name="connsiteY2" fmla="*/ 6350057 h 6355080"/>
              <a:gd name="connsiteX3" fmla="*/ 2849732 w 11327907"/>
              <a:gd name="connsiteY3" fmla="*/ 2524 h 6355080"/>
              <a:gd name="connsiteX4" fmla="*/ 4465468 w 11327907"/>
              <a:gd name="connsiteY4" fmla="*/ 5524434 h 6355080"/>
              <a:gd name="connsiteX5" fmla="*/ 6072326 w 11327907"/>
              <a:gd name="connsiteY5" fmla="*/ 766003 h 6355080"/>
              <a:gd name="connsiteX6" fmla="*/ 7936637 w 11327907"/>
              <a:gd name="connsiteY6" fmla="*/ 5586578 h 6355080"/>
              <a:gd name="connsiteX7" fmla="*/ 9268287 w 11327907"/>
              <a:gd name="connsiteY7" fmla="*/ 1201009 h 6355080"/>
              <a:gd name="connsiteX8" fmla="*/ 11327907 w 11327907"/>
              <a:gd name="connsiteY8" fmla="*/ 4787588 h 6355080"/>
              <a:gd name="connsiteX0" fmla="*/ 0 w 11327907"/>
              <a:gd name="connsiteY0" fmla="*/ 4767913 h 6353160"/>
              <a:gd name="connsiteX1" fmla="*/ 825624 w 11327907"/>
              <a:gd name="connsiteY1" fmla="*/ 1128067 h 6353160"/>
              <a:gd name="connsiteX2" fmla="*/ 2618913 w 11327907"/>
              <a:gd name="connsiteY2" fmla="*/ 6348137 h 6353160"/>
              <a:gd name="connsiteX3" fmla="*/ 2849732 w 11327907"/>
              <a:gd name="connsiteY3" fmla="*/ 604 h 6353160"/>
              <a:gd name="connsiteX4" fmla="*/ 4465468 w 11327907"/>
              <a:gd name="connsiteY4" fmla="*/ 5522514 h 6353160"/>
              <a:gd name="connsiteX5" fmla="*/ 6072326 w 11327907"/>
              <a:gd name="connsiteY5" fmla="*/ 764083 h 6353160"/>
              <a:gd name="connsiteX6" fmla="*/ 7936637 w 11327907"/>
              <a:gd name="connsiteY6" fmla="*/ 5584658 h 6353160"/>
              <a:gd name="connsiteX7" fmla="*/ 9268287 w 11327907"/>
              <a:gd name="connsiteY7" fmla="*/ 1199089 h 6353160"/>
              <a:gd name="connsiteX8" fmla="*/ 11327907 w 11327907"/>
              <a:gd name="connsiteY8" fmla="*/ 4785668 h 6353160"/>
              <a:gd name="connsiteX0" fmla="*/ 0 w 11327907"/>
              <a:gd name="connsiteY0" fmla="*/ 4830051 h 6415849"/>
              <a:gd name="connsiteX1" fmla="*/ 825624 w 11327907"/>
              <a:gd name="connsiteY1" fmla="*/ 1190205 h 6415849"/>
              <a:gd name="connsiteX2" fmla="*/ 2618913 w 11327907"/>
              <a:gd name="connsiteY2" fmla="*/ 6410275 h 6415849"/>
              <a:gd name="connsiteX3" fmla="*/ 3391270 w 11327907"/>
              <a:gd name="connsiteY3" fmla="*/ 598 h 6415849"/>
              <a:gd name="connsiteX4" fmla="*/ 4465468 w 11327907"/>
              <a:gd name="connsiteY4" fmla="*/ 5584652 h 6415849"/>
              <a:gd name="connsiteX5" fmla="*/ 6072326 w 11327907"/>
              <a:gd name="connsiteY5" fmla="*/ 826221 h 6415849"/>
              <a:gd name="connsiteX6" fmla="*/ 7936637 w 11327907"/>
              <a:gd name="connsiteY6" fmla="*/ 5646796 h 6415849"/>
              <a:gd name="connsiteX7" fmla="*/ 9268287 w 11327907"/>
              <a:gd name="connsiteY7" fmla="*/ 1261227 h 6415849"/>
              <a:gd name="connsiteX8" fmla="*/ 11327907 w 11327907"/>
              <a:gd name="connsiteY8" fmla="*/ 4847806 h 6415849"/>
              <a:gd name="connsiteX0" fmla="*/ 0 w 11327907"/>
              <a:gd name="connsiteY0" fmla="*/ 4829591 h 5647237"/>
              <a:gd name="connsiteX1" fmla="*/ 825624 w 11327907"/>
              <a:gd name="connsiteY1" fmla="*/ 1189745 h 5647237"/>
              <a:gd name="connsiteX2" fmla="*/ 2423605 w 11327907"/>
              <a:gd name="connsiteY2" fmla="*/ 5397760 h 5647237"/>
              <a:gd name="connsiteX3" fmla="*/ 3391270 w 11327907"/>
              <a:gd name="connsiteY3" fmla="*/ 138 h 5647237"/>
              <a:gd name="connsiteX4" fmla="*/ 4465468 w 11327907"/>
              <a:gd name="connsiteY4" fmla="*/ 5584192 h 5647237"/>
              <a:gd name="connsiteX5" fmla="*/ 6072326 w 11327907"/>
              <a:gd name="connsiteY5" fmla="*/ 825761 h 5647237"/>
              <a:gd name="connsiteX6" fmla="*/ 7936637 w 11327907"/>
              <a:gd name="connsiteY6" fmla="*/ 5646336 h 5647237"/>
              <a:gd name="connsiteX7" fmla="*/ 9268287 w 11327907"/>
              <a:gd name="connsiteY7" fmla="*/ 1260767 h 5647237"/>
              <a:gd name="connsiteX8" fmla="*/ 11327907 w 11327907"/>
              <a:gd name="connsiteY8" fmla="*/ 4847346 h 5647237"/>
              <a:gd name="connsiteX0" fmla="*/ 0 w 11327907"/>
              <a:gd name="connsiteY0" fmla="*/ 4829590 h 5647236"/>
              <a:gd name="connsiteX1" fmla="*/ 825624 w 11327907"/>
              <a:gd name="connsiteY1" fmla="*/ 1189744 h 5647236"/>
              <a:gd name="connsiteX2" fmla="*/ 2423605 w 11327907"/>
              <a:gd name="connsiteY2" fmla="*/ 5397759 h 5647236"/>
              <a:gd name="connsiteX3" fmla="*/ 3391270 w 11327907"/>
              <a:gd name="connsiteY3" fmla="*/ 137 h 5647236"/>
              <a:gd name="connsiteX4" fmla="*/ 4465468 w 11327907"/>
              <a:gd name="connsiteY4" fmla="*/ 5584191 h 5647236"/>
              <a:gd name="connsiteX5" fmla="*/ 6072326 w 11327907"/>
              <a:gd name="connsiteY5" fmla="*/ 825760 h 5647236"/>
              <a:gd name="connsiteX6" fmla="*/ 7936637 w 11327907"/>
              <a:gd name="connsiteY6" fmla="*/ 5646335 h 5647236"/>
              <a:gd name="connsiteX7" fmla="*/ 9268287 w 11327907"/>
              <a:gd name="connsiteY7" fmla="*/ 1260766 h 5647236"/>
              <a:gd name="connsiteX8" fmla="*/ 11327907 w 11327907"/>
              <a:gd name="connsiteY8" fmla="*/ 4847345 h 5647236"/>
              <a:gd name="connsiteX0" fmla="*/ 0 w 11327907"/>
              <a:gd name="connsiteY0" fmla="*/ 4492247 h 5309893"/>
              <a:gd name="connsiteX1" fmla="*/ 825624 w 11327907"/>
              <a:gd name="connsiteY1" fmla="*/ 852401 h 5309893"/>
              <a:gd name="connsiteX2" fmla="*/ 2423605 w 11327907"/>
              <a:gd name="connsiteY2" fmla="*/ 5060416 h 5309893"/>
              <a:gd name="connsiteX3" fmla="*/ 3320249 w 11327907"/>
              <a:gd name="connsiteY3" fmla="*/ 146 h 5309893"/>
              <a:gd name="connsiteX4" fmla="*/ 4465468 w 11327907"/>
              <a:gd name="connsiteY4" fmla="*/ 5246848 h 5309893"/>
              <a:gd name="connsiteX5" fmla="*/ 6072326 w 11327907"/>
              <a:gd name="connsiteY5" fmla="*/ 488417 h 5309893"/>
              <a:gd name="connsiteX6" fmla="*/ 7936637 w 11327907"/>
              <a:gd name="connsiteY6" fmla="*/ 5308992 h 5309893"/>
              <a:gd name="connsiteX7" fmla="*/ 9268287 w 11327907"/>
              <a:gd name="connsiteY7" fmla="*/ 923423 h 5309893"/>
              <a:gd name="connsiteX8" fmla="*/ 11327907 w 11327907"/>
              <a:gd name="connsiteY8" fmla="*/ 4510002 h 5309893"/>
              <a:gd name="connsiteX0" fmla="*/ 0 w 11327907"/>
              <a:gd name="connsiteY0" fmla="*/ 4492127 h 5309773"/>
              <a:gd name="connsiteX1" fmla="*/ 825624 w 11327907"/>
              <a:gd name="connsiteY1" fmla="*/ 852281 h 5309773"/>
              <a:gd name="connsiteX2" fmla="*/ 2423605 w 11327907"/>
              <a:gd name="connsiteY2" fmla="*/ 5060296 h 5309773"/>
              <a:gd name="connsiteX3" fmla="*/ 3320249 w 11327907"/>
              <a:gd name="connsiteY3" fmla="*/ 26 h 5309773"/>
              <a:gd name="connsiteX4" fmla="*/ 4465468 w 11327907"/>
              <a:gd name="connsiteY4" fmla="*/ 5246728 h 5309773"/>
              <a:gd name="connsiteX5" fmla="*/ 6072326 w 11327907"/>
              <a:gd name="connsiteY5" fmla="*/ 488297 h 5309773"/>
              <a:gd name="connsiteX6" fmla="*/ 7936637 w 11327907"/>
              <a:gd name="connsiteY6" fmla="*/ 5308872 h 5309773"/>
              <a:gd name="connsiteX7" fmla="*/ 9268287 w 11327907"/>
              <a:gd name="connsiteY7" fmla="*/ 923303 h 5309773"/>
              <a:gd name="connsiteX8" fmla="*/ 11327907 w 11327907"/>
              <a:gd name="connsiteY8" fmla="*/ 4509882 h 5309773"/>
              <a:gd name="connsiteX0" fmla="*/ 0 w 11327907"/>
              <a:gd name="connsiteY0" fmla="*/ 4492127 h 5309773"/>
              <a:gd name="connsiteX1" fmla="*/ 825624 w 11327907"/>
              <a:gd name="connsiteY1" fmla="*/ 852281 h 5309773"/>
              <a:gd name="connsiteX2" fmla="*/ 2423605 w 11327907"/>
              <a:gd name="connsiteY2" fmla="*/ 5060296 h 5309773"/>
              <a:gd name="connsiteX3" fmla="*/ 3320249 w 11327907"/>
              <a:gd name="connsiteY3" fmla="*/ 26 h 5309773"/>
              <a:gd name="connsiteX4" fmla="*/ 4465468 w 11327907"/>
              <a:gd name="connsiteY4" fmla="*/ 5246728 h 5309773"/>
              <a:gd name="connsiteX5" fmla="*/ 6072326 w 11327907"/>
              <a:gd name="connsiteY5" fmla="*/ 488297 h 5309773"/>
              <a:gd name="connsiteX6" fmla="*/ 7936637 w 11327907"/>
              <a:gd name="connsiteY6" fmla="*/ 5308872 h 5309773"/>
              <a:gd name="connsiteX7" fmla="*/ 9268287 w 11327907"/>
              <a:gd name="connsiteY7" fmla="*/ 923303 h 5309773"/>
              <a:gd name="connsiteX8" fmla="*/ 11327907 w 11327907"/>
              <a:gd name="connsiteY8" fmla="*/ 4509882 h 5309773"/>
              <a:gd name="connsiteX0" fmla="*/ 0 w 11327907"/>
              <a:gd name="connsiteY0" fmla="*/ 4492182 h 5309828"/>
              <a:gd name="connsiteX1" fmla="*/ 825624 w 11327907"/>
              <a:gd name="connsiteY1" fmla="*/ 852336 h 5309828"/>
              <a:gd name="connsiteX2" fmla="*/ 2530137 w 11327907"/>
              <a:gd name="connsiteY2" fmla="*/ 5104739 h 5309828"/>
              <a:gd name="connsiteX3" fmla="*/ 3320249 w 11327907"/>
              <a:gd name="connsiteY3" fmla="*/ 81 h 5309828"/>
              <a:gd name="connsiteX4" fmla="*/ 4465468 w 11327907"/>
              <a:gd name="connsiteY4" fmla="*/ 5246783 h 5309828"/>
              <a:gd name="connsiteX5" fmla="*/ 6072326 w 11327907"/>
              <a:gd name="connsiteY5" fmla="*/ 488352 h 5309828"/>
              <a:gd name="connsiteX6" fmla="*/ 7936637 w 11327907"/>
              <a:gd name="connsiteY6" fmla="*/ 5308927 h 5309828"/>
              <a:gd name="connsiteX7" fmla="*/ 9268287 w 11327907"/>
              <a:gd name="connsiteY7" fmla="*/ 923358 h 5309828"/>
              <a:gd name="connsiteX8" fmla="*/ 11327907 w 11327907"/>
              <a:gd name="connsiteY8" fmla="*/ 4509937 h 5309828"/>
              <a:gd name="connsiteX0" fmla="*/ 0 w 11327907"/>
              <a:gd name="connsiteY0" fmla="*/ 4483309 h 5300955"/>
              <a:gd name="connsiteX1" fmla="*/ 825624 w 11327907"/>
              <a:gd name="connsiteY1" fmla="*/ 843463 h 5300955"/>
              <a:gd name="connsiteX2" fmla="*/ 2530137 w 11327907"/>
              <a:gd name="connsiteY2" fmla="*/ 5095866 h 5300955"/>
              <a:gd name="connsiteX3" fmla="*/ 3346882 w 11327907"/>
              <a:gd name="connsiteY3" fmla="*/ 85 h 5300955"/>
              <a:gd name="connsiteX4" fmla="*/ 4465468 w 11327907"/>
              <a:gd name="connsiteY4" fmla="*/ 5237910 h 5300955"/>
              <a:gd name="connsiteX5" fmla="*/ 6072326 w 11327907"/>
              <a:gd name="connsiteY5" fmla="*/ 479479 h 5300955"/>
              <a:gd name="connsiteX6" fmla="*/ 7936637 w 11327907"/>
              <a:gd name="connsiteY6" fmla="*/ 5300054 h 5300955"/>
              <a:gd name="connsiteX7" fmla="*/ 9268287 w 11327907"/>
              <a:gd name="connsiteY7" fmla="*/ 914485 h 5300955"/>
              <a:gd name="connsiteX8" fmla="*/ 11327907 w 11327907"/>
              <a:gd name="connsiteY8" fmla="*/ 4501064 h 5300955"/>
              <a:gd name="connsiteX0" fmla="*/ 0 w 11327907"/>
              <a:gd name="connsiteY0" fmla="*/ 4488482 h 5306128"/>
              <a:gd name="connsiteX1" fmla="*/ 825624 w 11327907"/>
              <a:gd name="connsiteY1" fmla="*/ 848636 h 5306128"/>
              <a:gd name="connsiteX2" fmla="*/ 2530137 w 11327907"/>
              <a:gd name="connsiteY2" fmla="*/ 5101039 h 5306128"/>
              <a:gd name="connsiteX3" fmla="*/ 3346882 w 11327907"/>
              <a:gd name="connsiteY3" fmla="*/ 5258 h 5306128"/>
              <a:gd name="connsiteX4" fmla="*/ 4465468 w 11327907"/>
              <a:gd name="connsiteY4" fmla="*/ 5243083 h 5306128"/>
              <a:gd name="connsiteX5" fmla="*/ 6072326 w 11327907"/>
              <a:gd name="connsiteY5" fmla="*/ 484652 h 5306128"/>
              <a:gd name="connsiteX6" fmla="*/ 7936637 w 11327907"/>
              <a:gd name="connsiteY6" fmla="*/ 5305227 h 5306128"/>
              <a:gd name="connsiteX7" fmla="*/ 9268287 w 11327907"/>
              <a:gd name="connsiteY7" fmla="*/ 919658 h 5306128"/>
              <a:gd name="connsiteX8" fmla="*/ 11327907 w 11327907"/>
              <a:gd name="connsiteY8" fmla="*/ 4506237 h 5306128"/>
              <a:gd name="connsiteX0" fmla="*/ 0 w 11327907"/>
              <a:gd name="connsiteY0" fmla="*/ 4488482 h 5305418"/>
              <a:gd name="connsiteX1" fmla="*/ 825624 w 11327907"/>
              <a:gd name="connsiteY1" fmla="*/ 848636 h 5305418"/>
              <a:gd name="connsiteX2" fmla="*/ 2530137 w 11327907"/>
              <a:gd name="connsiteY2" fmla="*/ 5101039 h 5305418"/>
              <a:gd name="connsiteX3" fmla="*/ 3346882 w 11327907"/>
              <a:gd name="connsiteY3" fmla="*/ 5258 h 5305418"/>
              <a:gd name="connsiteX4" fmla="*/ 4465468 w 11327907"/>
              <a:gd name="connsiteY4" fmla="*/ 5243083 h 5305418"/>
              <a:gd name="connsiteX5" fmla="*/ 6072326 w 11327907"/>
              <a:gd name="connsiteY5" fmla="*/ 484652 h 5305418"/>
              <a:gd name="connsiteX6" fmla="*/ 7936637 w 11327907"/>
              <a:gd name="connsiteY6" fmla="*/ 5305227 h 5305418"/>
              <a:gd name="connsiteX7" fmla="*/ 9925235 w 11327907"/>
              <a:gd name="connsiteY7" fmla="*/ 688839 h 5305418"/>
              <a:gd name="connsiteX8" fmla="*/ 11327907 w 11327907"/>
              <a:gd name="connsiteY8" fmla="*/ 4506237 h 5305418"/>
              <a:gd name="connsiteX0" fmla="*/ 0 w 11327907"/>
              <a:gd name="connsiteY0" fmla="*/ 4483244 h 5300180"/>
              <a:gd name="connsiteX1" fmla="*/ 825624 w 11327907"/>
              <a:gd name="connsiteY1" fmla="*/ 843398 h 5300180"/>
              <a:gd name="connsiteX2" fmla="*/ 2530137 w 11327907"/>
              <a:gd name="connsiteY2" fmla="*/ 5095801 h 5300180"/>
              <a:gd name="connsiteX3" fmla="*/ 3346882 w 11327907"/>
              <a:gd name="connsiteY3" fmla="*/ 20 h 5300180"/>
              <a:gd name="connsiteX4" fmla="*/ 4982704 w 11327907"/>
              <a:gd name="connsiteY4" fmla="*/ 5163954 h 5300180"/>
              <a:gd name="connsiteX5" fmla="*/ 6072326 w 11327907"/>
              <a:gd name="connsiteY5" fmla="*/ 479414 h 5300180"/>
              <a:gd name="connsiteX6" fmla="*/ 7936637 w 11327907"/>
              <a:gd name="connsiteY6" fmla="*/ 5299989 h 5300180"/>
              <a:gd name="connsiteX7" fmla="*/ 9925235 w 11327907"/>
              <a:gd name="connsiteY7" fmla="*/ 683601 h 5300180"/>
              <a:gd name="connsiteX8" fmla="*/ 11327907 w 11327907"/>
              <a:gd name="connsiteY8" fmla="*/ 4500999 h 530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7907" h="5300180">
                <a:moveTo>
                  <a:pt x="0" y="4483244"/>
                </a:moveTo>
                <a:cubicBezTo>
                  <a:pt x="55485" y="3218176"/>
                  <a:pt x="403935" y="741305"/>
                  <a:pt x="825624" y="843398"/>
                </a:cubicBezTo>
                <a:cubicBezTo>
                  <a:pt x="1247313" y="945491"/>
                  <a:pt x="2109927" y="5236364"/>
                  <a:pt x="2530137" y="5095801"/>
                </a:cubicBezTo>
                <a:cubicBezTo>
                  <a:pt x="2950347" y="4955238"/>
                  <a:pt x="2938121" y="-11339"/>
                  <a:pt x="3346882" y="20"/>
                </a:cubicBezTo>
                <a:cubicBezTo>
                  <a:pt x="3755643" y="11379"/>
                  <a:pt x="4528464" y="5084055"/>
                  <a:pt x="4982704" y="5163954"/>
                </a:cubicBezTo>
                <a:cubicBezTo>
                  <a:pt x="5436944" y="5243853"/>
                  <a:pt x="5580004" y="456742"/>
                  <a:pt x="6072326" y="479414"/>
                </a:cubicBezTo>
                <a:cubicBezTo>
                  <a:pt x="6564648" y="502086"/>
                  <a:pt x="7294485" y="5265958"/>
                  <a:pt x="7936637" y="5299989"/>
                </a:cubicBezTo>
                <a:cubicBezTo>
                  <a:pt x="8578789" y="5334020"/>
                  <a:pt x="9360023" y="816766"/>
                  <a:pt x="9925235" y="683601"/>
                </a:cubicBezTo>
                <a:cubicBezTo>
                  <a:pt x="10490447" y="550436"/>
                  <a:pt x="10955045" y="3783387"/>
                  <a:pt x="11327907" y="4500999"/>
                </a:cubicBezTo>
              </a:path>
            </a:pathLst>
          </a:custGeom>
          <a:noFill/>
          <a:ln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feil: Fünfeck 1">
            <a:extLst>
              <a:ext uri="{FF2B5EF4-FFF2-40B4-BE49-F238E27FC236}">
                <a16:creationId xmlns:a16="http://schemas.microsoft.com/office/drawing/2014/main" id="{6B03B8B4-C166-406C-9992-50365545D5B9}"/>
              </a:ext>
            </a:extLst>
          </p:cNvPr>
          <p:cNvSpPr/>
          <p:nvPr/>
        </p:nvSpPr>
        <p:spPr>
          <a:xfrm>
            <a:off x="270550" y="3455425"/>
            <a:ext cx="1601420" cy="5936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Vorbereitung</a:t>
            </a:r>
          </a:p>
        </p:txBody>
      </p:sp>
      <p:sp>
        <p:nvSpPr>
          <p:cNvPr id="3" name="Pfeil: Chevron 2">
            <a:extLst>
              <a:ext uri="{FF2B5EF4-FFF2-40B4-BE49-F238E27FC236}">
                <a16:creationId xmlns:a16="http://schemas.microsoft.com/office/drawing/2014/main" id="{6632D6DB-6095-4D7B-B2CA-590DB501A3FA}"/>
              </a:ext>
            </a:extLst>
          </p:cNvPr>
          <p:cNvSpPr/>
          <p:nvPr/>
        </p:nvSpPr>
        <p:spPr>
          <a:xfrm>
            <a:off x="2032182" y="3446042"/>
            <a:ext cx="1720536" cy="59369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Planung und Umsetzung</a:t>
            </a:r>
          </a:p>
        </p:txBody>
      </p:sp>
      <p:sp>
        <p:nvSpPr>
          <p:cNvPr id="6" name="Pfeil: Chevron 5">
            <a:extLst>
              <a:ext uri="{FF2B5EF4-FFF2-40B4-BE49-F238E27FC236}">
                <a16:creationId xmlns:a16="http://schemas.microsoft.com/office/drawing/2014/main" id="{25802016-3DC6-4CCD-AA60-74BDC186F5F0}"/>
              </a:ext>
            </a:extLst>
          </p:cNvPr>
          <p:cNvSpPr/>
          <p:nvPr/>
        </p:nvSpPr>
        <p:spPr>
          <a:xfrm>
            <a:off x="3818031" y="3455424"/>
            <a:ext cx="1720536" cy="59369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Durchführung</a:t>
            </a:r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98DC8561-071D-4E98-8F58-A7E0C4FBB0DE}"/>
              </a:ext>
            </a:extLst>
          </p:cNvPr>
          <p:cNvSpPr/>
          <p:nvPr/>
        </p:nvSpPr>
        <p:spPr>
          <a:xfrm>
            <a:off x="5290470" y="3453581"/>
            <a:ext cx="1720536" cy="59369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</a:t>
            </a:r>
          </a:p>
        </p:txBody>
      </p:sp>
      <p:sp>
        <p:nvSpPr>
          <p:cNvPr id="10" name="Pfeil: Chevron 9">
            <a:extLst>
              <a:ext uri="{FF2B5EF4-FFF2-40B4-BE49-F238E27FC236}">
                <a16:creationId xmlns:a16="http://schemas.microsoft.com/office/drawing/2014/main" id="{1F77ED0C-4A99-44A3-B2E0-F77389C73432}"/>
              </a:ext>
            </a:extLst>
          </p:cNvPr>
          <p:cNvSpPr/>
          <p:nvPr/>
        </p:nvSpPr>
        <p:spPr>
          <a:xfrm>
            <a:off x="7013683" y="3444199"/>
            <a:ext cx="1720536" cy="593695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Adaption</a:t>
            </a:r>
          </a:p>
        </p:txBody>
      </p:sp>
      <p:sp>
        <p:nvSpPr>
          <p:cNvPr id="11" name="Pfeil: Chevron 10">
            <a:extLst>
              <a:ext uri="{FF2B5EF4-FFF2-40B4-BE49-F238E27FC236}">
                <a16:creationId xmlns:a16="http://schemas.microsoft.com/office/drawing/2014/main" id="{F782DA2A-59CA-4F3D-83E6-AC6651ED5277}"/>
              </a:ext>
            </a:extLst>
          </p:cNvPr>
          <p:cNvSpPr/>
          <p:nvPr/>
        </p:nvSpPr>
        <p:spPr>
          <a:xfrm>
            <a:off x="8936133" y="3446042"/>
            <a:ext cx="1720536" cy="59369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Durchführung</a:t>
            </a:r>
          </a:p>
        </p:txBody>
      </p:sp>
      <p:sp>
        <p:nvSpPr>
          <p:cNvPr id="12" name="Pfeil: Chevron 11">
            <a:extLst>
              <a:ext uri="{FF2B5EF4-FFF2-40B4-BE49-F238E27FC236}">
                <a16:creationId xmlns:a16="http://schemas.microsoft.com/office/drawing/2014/main" id="{2E991792-A0AE-4203-8BCF-50ECA311FB70}"/>
              </a:ext>
            </a:extLst>
          </p:cNvPr>
          <p:cNvSpPr/>
          <p:nvPr/>
        </p:nvSpPr>
        <p:spPr>
          <a:xfrm>
            <a:off x="10409131" y="3444199"/>
            <a:ext cx="1720536" cy="59369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4A6F29-6809-4CB9-9F34-54FC13E0FE20}"/>
              </a:ext>
            </a:extLst>
          </p:cNvPr>
          <p:cNvSpPr txBox="1"/>
          <p:nvPr/>
        </p:nvSpPr>
        <p:spPr>
          <a:xfrm>
            <a:off x="206575" y="3147647"/>
            <a:ext cx="161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Semester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D745D69-2C57-4CD5-BAD1-5B379E5B1430}"/>
              </a:ext>
            </a:extLst>
          </p:cNvPr>
          <p:cNvSpPr txBox="1"/>
          <p:nvPr/>
        </p:nvSpPr>
        <p:spPr>
          <a:xfrm>
            <a:off x="3754056" y="3147647"/>
            <a:ext cx="161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Semester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7FF43D7-B6DA-49E8-8BC7-0D677F716A2A}"/>
              </a:ext>
            </a:extLst>
          </p:cNvPr>
          <p:cNvSpPr txBox="1"/>
          <p:nvPr/>
        </p:nvSpPr>
        <p:spPr>
          <a:xfrm>
            <a:off x="8855393" y="3138265"/>
            <a:ext cx="161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Semester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D3BA131-3A14-40F9-A89D-2A0449A01BA8}"/>
              </a:ext>
            </a:extLst>
          </p:cNvPr>
          <p:cNvSpPr/>
          <p:nvPr/>
        </p:nvSpPr>
        <p:spPr>
          <a:xfrm>
            <a:off x="339125" y="5205990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7807DD9-C540-47C1-A697-993B587A9CD1}"/>
              </a:ext>
            </a:extLst>
          </p:cNvPr>
          <p:cNvSpPr txBox="1"/>
          <p:nvPr/>
        </p:nvSpPr>
        <p:spPr>
          <a:xfrm>
            <a:off x="0" y="5318740"/>
            <a:ext cx="1970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Vorgespräch mit Lehrende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ABB0477-187D-4FB4-AB70-145107CF524B}"/>
              </a:ext>
            </a:extLst>
          </p:cNvPr>
          <p:cNvSpPr/>
          <p:nvPr/>
        </p:nvSpPr>
        <p:spPr>
          <a:xfrm>
            <a:off x="407921" y="4407210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92C01F1-2C84-47A1-9E31-6450C8433E32}"/>
              </a:ext>
            </a:extLst>
          </p:cNvPr>
          <p:cNvSpPr txBox="1"/>
          <p:nvPr/>
        </p:nvSpPr>
        <p:spPr>
          <a:xfrm>
            <a:off x="503769" y="4351750"/>
            <a:ext cx="141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Besuch der Lehrveranstaltung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2FAEFD6-9ABA-4FE8-872A-21EB4C0C1975}"/>
              </a:ext>
            </a:extLst>
          </p:cNvPr>
          <p:cNvSpPr/>
          <p:nvPr/>
        </p:nvSpPr>
        <p:spPr>
          <a:xfrm>
            <a:off x="763037" y="2379672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DCE3EBA-1A49-426E-9695-B8D6A02D78C5}"/>
              </a:ext>
            </a:extLst>
          </p:cNvPr>
          <p:cNvSpPr txBox="1"/>
          <p:nvPr/>
        </p:nvSpPr>
        <p:spPr>
          <a:xfrm>
            <a:off x="15844" y="2519125"/>
            <a:ext cx="1612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Sichtung Unterrichtsmaterialien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BDAEED1-10B0-48F6-B92E-1E04F6241556}"/>
              </a:ext>
            </a:extLst>
          </p:cNvPr>
          <p:cNvSpPr/>
          <p:nvPr/>
        </p:nvSpPr>
        <p:spPr>
          <a:xfrm>
            <a:off x="1170850" y="1702535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448E892-DD6D-44E7-B8C5-50EB40B577B7}"/>
              </a:ext>
            </a:extLst>
          </p:cNvPr>
          <p:cNvSpPr txBox="1"/>
          <p:nvPr/>
        </p:nvSpPr>
        <p:spPr>
          <a:xfrm>
            <a:off x="503801" y="1284331"/>
            <a:ext cx="17839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Diagnose: Potential formatives Assessment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561884A-AEFC-44A6-A3E5-263A069C2CF2}"/>
              </a:ext>
            </a:extLst>
          </p:cNvPr>
          <p:cNvSpPr/>
          <p:nvPr/>
        </p:nvSpPr>
        <p:spPr>
          <a:xfrm>
            <a:off x="1422672" y="2278368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B9E1C71-6028-4614-A4FC-40E7049738BA}"/>
              </a:ext>
            </a:extLst>
          </p:cNvPr>
          <p:cNvSpPr txBox="1"/>
          <p:nvPr/>
        </p:nvSpPr>
        <p:spPr>
          <a:xfrm>
            <a:off x="1515437" y="2206452"/>
            <a:ext cx="141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Begleitung durch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E-Tutor:innen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0A262A9-9ADC-4BE6-BA1C-1CB61085C3FD}"/>
              </a:ext>
            </a:extLst>
          </p:cNvPr>
          <p:cNvSpPr/>
          <p:nvPr/>
        </p:nvSpPr>
        <p:spPr>
          <a:xfrm>
            <a:off x="2109970" y="4263991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2998D73-E950-466E-BDBC-14CB5E07E7C9}"/>
              </a:ext>
            </a:extLst>
          </p:cNvPr>
          <p:cNvSpPr txBox="1"/>
          <p:nvPr/>
        </p:nvSpPr>
        <p:spPr>
          <a:xfrm>
            <a:off x="2202735" y="4192075"/>
            <a:ext cx="1414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Konzeption didaktisches Design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87768C0-B318-4BB0-9756-AACE119A4B96}"/>
              </a:ext>
            </a:extLst>
          </p:cNvPr>
          <p:cNvSpPr/>
          <p:nvPr/>
        </p:nvSpPr>
        <p:spPr>
          <a:xfrm>
            <a:off x="2397344" y="5090574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7197F1C-EADF-437F-BA37-5DB0FDCB5912}"/>
              </a:ext>
            </a:extLst>
          </p:cNvPr>
          <p:cNvSpPr txBox="1"/>
          <p:nvPr/>
        </p:nvSpPr>
        <p:spPr>
          <a:xfrm>
            <a:off x="2490109" y="5018658"/>
            <a:ext cx="141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Medienproduktion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F66380-2889-404B-83C3-D1705F97ABCB}"/>
              </a:ext>
            </a:extLst>
          </p:cNvPr>
          <p:cNvSpPr/>
          <p:nvPr/>
        </p:nvSpPr>
        <p:spPr>
          <a:xfrm>
            <a:off x="2837128" y="5938849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0144CEC-1596-438B-B8D7-3A9FCD7BC153}"/>
              </a:ext>
            </a:extLst>
          </p:cNvPr>
          <p:cNvSpPr txBox="1"/>
          <p:nvPr/>
        </p:nvSpPr>
        <p:spPr>
          <a:xfrm>
            <a:off x="2490109" y="6048352"/>
            <a:ext cx="141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Technische Umsetzung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A46A72CA-6395-4BA9-B2DA-808B480961F1}"/>
              </a:ext>
            </a:extLst>
          </p:cNvPr>
          <p:cNvSpPr/>
          <p:nvPr/>
        </p:nvSpPr>
        <p:spPr>
          <a:xfrm>
            <a:off x="3361553" y="1691808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43E7B1C6-E960-4397-AC8F-BE5488E374F2}"/>
              </a:ext>
            </a:extLst>
          </p:cNvPr>
          <p:cNvSpPr txBox="1"/>
          <p:nvPr/>
        </p:nvSpPr>
        <p:spPr>
          <a:xfrm>
            <a:off x="1988536" y="1616443"/>
            <a:ext cx="141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Begleitung Evaluation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A49DEC2-CC33-42C1-B43A-BFFEB10C85CF}"/>
              </a:ext>
            </a:extLst>
          </p:cNvPr>
          <p:cNvSpPr txBox="1"/>
          <p:nvPr/>
        </p:nvSpPr>
        <p:spPr>
          <a:xfrm>
            <a:off x="2633067" y="687718"/>
            <a:ext cx="141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Stetiger Austausch mit Lehrende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EAC859FA-3C12-4A3C-BF65-97B7595357BE}"/>
              </a:ext>
            </a:extLst>
          </p:cNvPr>
          <p:cNvSpPr/>
          <p:nvPr/>
        </p:nvSpPr>
        <p:spPr>
          <a:xfrm>
            <a:off x="3566438" y="909985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FFB7B87F-A1ED-4399-963A-FDCE915B3074}"/>
              </a:ext>
            </a:extLst>
          </p:cNvPr>
          <p:cNvSpPr/>
          <p:nvPr/>
        </p:nvSpPr>
        <p:spPr>
          <a:xfrm>
            <a:off x="4257064" y="2466829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F32B75E8-90CB-43B3-B289-765FF9CC5FCB}"/>
              </a:ext>
            </a:extLst>
          </p:cNvPr>
          <p:cNvSpPr txBox="1"/>
          <p:nvPr/>
        </p:nvSpPr>
        <p:spPr>
          <a:xfrm>
            <a:off x="4345858" y="2402349"/>
            <a:ext cx="1414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Durchführung formatives Assessment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DDE0C514-75B5-45D0-955E-F38020D6DB69}"/>
              </a:ext>
            </a:extLst>
          </p:cNvPr>
          <p:cNvSpPr/>
          <p:nvPr/>
        </p:nvSpPr>
        <p:spPr>
          <a:xfrm>
            <a:off x="4879926" y="5010707"/>
            <a:ext cx="104356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0FE7BF9-E160-4844-9C4A-6D9A77D6DE23}"/>
              </a:ext>
            </a:extLst>
          </p:cNvPr>
          <p:cNvSpPr txBox="1"/>
          <p:nvPr/>
        </p:nvSpPr>
        <p:spPr>
          <a:xfrm>
            <a:off x="4972690" y="4938791"/>
            <a:ext cx="1246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Begleitung durch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E-Tutor:innen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B71B0AFF-C678-45FF-9D50-97550EF9676E}"/>
              </a:ext>
            </a:extLst>
          </p:cNvPr>
          <p:cNvSpPr/>
          <p:nvPr/>
        </p:nvSpPr>
        <p:spPr>
          <a:xfrm>
            <a:off x="5349864" y="5995382"/>
            <a:ext cx="104356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A4BB4B7-A3C1-4B58-A2D3-C244B93B0AF5}"/>
              </a:ext>
            </a:extLst>
          </p:cNvPr>
          <p:cNvSpPr txBox="1"/>
          <p:nvPr/>
        </p:nvSpPr>
        <p:spPr>
          <a:xfrm>
            <a:off x="5167645" y="6155028"/>
            <a:ext cx="517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LAP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75F8BA1-6542-4BA7-B7AC-8ACD83819980}"/>
              </a:ext>
            </a:extLst>
          </p:cNvPr>
          <p:cNvSpPr/>
          <p:nvPr/>
        </p:nvSpPr>
        <p:spPr>
          <a:xfrm>
            <a:off x="5957658" y="2727556"/>
            <a:ext cx="104356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43AE6F9-825B-4396-AA2F-2D6730DDB876}"/>
              </a:ext>
            </a:extLst>
          </p:cNvPr>
          <p:cNvSpPr txBox="1"/>
          <p:nvPr/>
        </p:nvSpPr>
        <p:spPr>
          <a:xfrm>
            <a:off x="5587033" y="2469228"/>
            <a:ext cx="1246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Durchführung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0C40B09C-2CD3-4E33-ADA2-ED69372840ED}"/>
              </a:ext>
            </a:extLst>
          </p:cNvPr>
          <p:cNvSpPr/>
          <p:nvPr/>
        </p:nvSpPr>
        <p:spPr>
          <a:xfrm>
            <a:off x="6391787" y="1335680"/>
            <a:ext cx="104356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CEAFC9CC-108E-4720-9FC3-0D1B741636E4}"/>
              </a:ext>
            </a:extLst>
          </p:cNvPr>
          <p:cNvSpPr txBox="1"/>
          <p:nvPr/>
        </p:nvSpPr>
        <p:spPr>
          <a:xfrm>
            <a:off x="5444720" y="1254473"/>
            <a:ext cx="1005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Auswertung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322CF882-0FC1-4AC0-BE51-D6433AA2B492}"/>
              </a:ext>
            </a:extLst>
          </p:cNvPr>
          <p:cNvSpPr/>
          <p:nvPr/>
        </p:nvSpPr>
        <p:spPr>
          <a:xfrm>
            <a:off x="7100941" y="2954418"/>
            <a:ext cx="104356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316EA7BC-C5CA-4946-A943-8B6408774B78}"/>
              </a:ext>
            </a:extLst>
          </p:cNvPr>
          <p:cNvSpPr txBox="1"/>
          <p:nvPr/>
        </p:nvSpPr>
        <p:spPr>
          <a:xfrm>
            <a:off x="7198031" y="2865896"/>
            <a:ext cx="1246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Anpassung/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Neukonzeption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5AD01A6-8379-4883-A4E3-65D55736D15B}"/>
              </a:ext>
            </a:extLst>
          </p:cNvPr>
          <p:cNvSpPr/>
          <p:nvPr/>
        </p:nvSpPr>
        <p:spPr>
          <a:xfrm>
            <a:off x="7545513" y="4592943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608F6AE-E7E7-4D13-813C-EF60760CE58A}"/>
              </a:ext>
            </a:extLst>
          </p:cNvPr>
          <p:cNvSpPr txBox="1"/>
          <p:nvPr/>
        </p:nvSpPr>
        <p:spPr>
          <a:xfrm>
            <a:off x="7154481" y="4714880"/>
            <a:ext cx="141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Medienproduktion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6ACE8A2F-D31B-490C-AAF5-4B4934AC526E}"/>
              </a:ext>
            </a:extLst>
          </p:cNvPr>
          <p:cNvSpPr/>
          <p:nvPr/>
        </p:nvSpPr>
        <p:spPr>
          <a:xfrm>
            <a:off x="8213262" y="6087713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48F37754-5CAD-4C74-B2AB-676414584CFB}"/>
              </a:ext>
            </a:extLst>
          </p:cNvPr>
          <p:cNvSpPr txBox="1"/>
          <p:nvPr/>
        </p:nvSpPr>
        <p:spPr>
          <a:xfrm>
            <a:off x="7624016" y="6223940"/>
            <a:ext cx="141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Technische Umsetzung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F680C49-2ED3-4347-ABF0-1BD696D652FD}"/>
              </a:ext>
            </a:extLst>
          </p:cNvPr>
          <p:cNvSpPr/>
          <p:nvPr/>
        </p:nvSpPr>
        <p:spPr>
          <a:xfrm>
            <a:off x="9126185" y="4593885"/>
            <a:ext cx="118389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BBA04918-F323-490C-A41C-9B0CB7F6C2BB}"/>
              </a:ext>
            </a:extLst>
          </p:cNvPr>
          <p:cNvSpPr txBox="1"/>
          <p:nvPr/>
        </p:nvSpPr>
        <p:spPr>
          <a:xfrm>
            <a:off x="9214979" y="4529405"/>
            <a:ext cx="1414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Durchführung formatives Assessment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0422229D-94F3-408E-877E-FCB45916342E}"/>
              </a:ext>
            </a:extLst>
          </p:cNvPr>
          <p:cNvSpPr/>
          <p:nvPr/>
        </p:nvSpPr>
        <p:spPr>
          <a:xfrm>
            <a:off x="9717514" y="2601207"/>
            <a:ext cx="104356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ACCC052-0426-4825-8CED-5823BF44C502}"/>
              </a:ext>
            </a:extLst>
          </p:cNvPr>
          <p:cNvSpPr txBox="1"/>
          <p:nvPr/>
        </p:nvSpPr>
        <p:spPr>
          <a:xfrm>
            <a:off x="9810278" y="2529291"/>
            <a:ext cx="1246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Begleitung durch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E-Tutor:innen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F515585-EF18-477B-AC7E-5AB00A936839}"/>
              </a:ext>
            </a:extLst>
          </p:cNvPr>
          <p:cNvSpPr/>
          <p:nvPr/>
        </p:nvSpPr>
        <p:spPr>
          <a:xfrm>
            <a:off x="10308849" y="1532162"/>
            <a:ext cx="104356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0F6A9163-005F-4768-8757-5D9165DDD33A}"/>
              </a:ext>
            </a:extLst>
          </p:cNvPr>
          <p:cNvSpPr txBox="1"/>
          <p:nvPr/>
        </p:nvSpPr>
        <p:spPr>
          <a:xfrm>
            <a:off x="10126630" y="1691808"/>
            <a:ext cx="517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LAP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2C65DFF6-FBED-47FD-954A-40E6C26BBF50}"/>
              </a:ext>
            </a:extLst>
          </p:cNvPr>
          <p:cNvSpPr/>
          <p:nvPr/>
        </p:nvSpPr>
        <p:spPr>
          <a:xfrm>
            <a:off x="11294574" y="4256833"/>
            <a:ext cx="104356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135D862E-8CC6-44C2-B0F2-E85D9BE47B82}"/>
              </a:ext>
            </a:extLst>
          </p:cNvPr>
          <p:cNvSpPr txBox="1"/>
          <p:nvPr/>
        </p:nvSpPr>
        <p:spPr>
          <a:xfrm>
            <a:off x="10916263" y="4407210"/>
            <a:ext cx="1246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Durchführung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E35C4132-8DBB-403A-8AAC-68AFBA0384AD}"/>
              </a:ext>
            </a:extLst>
          </p:cNvPr>
          <p:cNvSpPr/>
          <p:nvPr/>
        </p:nvSpPr>
        <p:spPr>
          <a:xfrm>
            <a:off x="11639577" y="5258515"/>
            <a:ext cx="104356" cy="13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7298ECC0-D2F4-4C86-8687-31ECBE22D053}"/>
              </a:ext>
            </a:extLst>
          </p:cNvPr>
          <p:cNvSpPr txBox="1"/>
          <p:nvPr/>
        </p:nvSpPr>
        <p:spPr>
          <a:xfrm>
            <a:off x="11211322" y="5404691"/>
            <a:ext cx="1246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Auswertung</a:t>
            </a:r>
          </a:p>
        </p:txBody>
      </p:sp>
      <p:pic>
        <p:nvPicPr>
          <p:cNvPr id="80" name="Grafik 79" descr="Bleistift">
            <a:extLst>
              <a:ext uri="{FF2B5EF4-FFF2-40B4-BE49-F238E27FC236}">
                <a16:creationId xmlns:a16="http://schemas.microsoft.com/office/drawing/2014/main" id="{EE954E20-BCCA-4E56-A2DB-6860A42363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1454" y="4077919"/>
            <a:ext cx="430887" cy="430887"/>
          </a:xfrm>
          <a:prstGeom prst="rect">
            <a:avLst/>
          </a:prstGeom>
        </p:spPr>
      </p:pic>
      <p:pic>
        <p:nvPicPr>
          <p:cNvPr id="81" name="Grafik 80" descr="Bleistift">
            <a:extLst>
              <a:ext uri="{FF2B5EF4-FFF2-40B4-BE49-F238E27FC236}">
                <a16:creationId xmlns:a16="http://schemas.microsoft.com/office/drawing/2014/main" id="{93984CF5-D7A0-4189-9B86-9B02780D61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2053" y="4065571"/>
            <a:ext cx="430887" cy="430887"/>
          </a:xfrm>
          <a:prstGeom prst="rect">
            <a:avLst/>
          </a:prstGeom>
        </p:spPr>
      </p:pic>
      <p:pic>
        <p:nvPicPr>
          <p:cNvPr id="83" name="Grafik 82" descr="Fragen">
            <a:extLst>
              <a:ext uri="{FF2B5EF4-FFF2-40B4-BE49-F238E27FC236}">
                <a16:creationId xmlns:a16="http://schemas.microsoft.com/office/drawing/2014/main" id="{5F1F1F33-C2C7-4834-98F7-FA2B293C55C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0440" y="513085"/>
            <a:ext cx="692018" cy="692018"/>
          </a:xfrm>
          <a:prstGeom prst="rect">
            <a:avLst/>
          </a:prstGeom>
        </p:spPr>
      </p:pic>
      <p:pic>
        <p:nvPicPr>
          <p:cNvPr id="84" name="Grafik 83" descr="Fragen">
            <a:extLst>
              <a:ext uri="{FF2B5EF4-FFF2-40B4-BE49-F238E27FC236}">
                <a16:creationId xmlns:a16="http://schemas.microsoft.com/office/drawing/2014/main" id="{C8CAA9D7-CB3B-4ACD-83FF-A42B7A2B37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1005" y="5700295"/>
            <a:ext cx="692018" cy="6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6" grpId="0" animBg="1"/>
      <p:bldP spid="75" grpId="0" animBg="1"/>
      <p:bldP spid="74" grpId="0" animBg="1"/>
      <p:bldP spid="73" grpId="0" animBg="1"/>
      <p:bldP spid="23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3" grpId="0"/>
      <p:bldP spid="42" grpId="0" animBg="1"/>
      <p:bldP spid="44" grpId="0" animBg="1"/>
      <p:bldP spid="45" grpId="0"/>
      <p:bldP spid="46" grpId="0" animBg="1"/>
      <p:bldP spid="47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EEB11-F978-46A8-82D0-C859B429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</a:t>
            </a:r>
            <a:r>
              <a:rPr lang="de-DE" dirty="0" smtClean="0"/>
              <a:t>. </a:t>
            </a:r>
            <a:r>
              <a:rPr lang="de-DE" dirty="0"/>
              <a:t>Ulrich Hofmann-von Kap-herr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56D231-1E4F-472F-830E-037689E7D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26" y="2368550"/>
            <a:ext cx="11158860" cy="619465"/>
          </a:xfrm>
        </p:spPr>
        <p:txBody>
          <a:bodyPr/>
          <a:lstStyle/>
          <a:p>
            <a:r>
              <a:rPr lang="de-DE" dirty="0"/>
              <a:t>Hochschuldidaktiker</a:t>
            </a:r>
          </a:p>
          <a:p>
            <a:r>
              <a:rPr lang="de-DE" dirty="0"/>
              <a:t>Fachbereich Architektur &amp; Bauingenieurwesen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D5D30E-F3A3-44AE-9A23-F3CCF75287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4FC69B-8DF0-42C2-9FBE-B483C4270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>
              <a:buClr>
                <a:schemeClr val="tx2"/>
              </a:buClr>
            </a:pPr>
            <a:r>
              <a:rPr lang="de-DE" dirty="0"/>
              <a:t>Bekanntmachung FAB </a:t>
            </a:r>
            <a:br>
              <a:rPr lang="de-DE" dirty="0"/>
            </a:br>
            <a:r>
              <a:rPr lang="de-DE" dirty="0"/>
              <a:t># Fakultätsratssitzung</a:t>
            </a:r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Kontakt Lehrende</a:t>
            </a:r>
            <a:br>
              <a:rPr lang="de-DE" dirty="0"/>
            </a:br>
            <a:r>
              <a:rPr lang="de-DE" dirty="0"/>
              <a:t># Anschreiben</a:t>
            </a:r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Akquise FA</a:t>
            </a:r>
            <a:br>
              <a:rPr lang="de-DE" dirty="0"/>
            </a:br>
            <a:r>
              <a:rPr lang="de-DE" dirty="0"/>
              <a:t># Anschreiben II, Gespräch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Aufbau FA</a:t>
            </a:r>
            <a:br>
              <a:rPr lang="de-DE" dirty="0"/>
            </a:br>
            <a:r>
              <a:rPr lang="de-DE" dirty="0"/>
              <a:t># Dialog Lehrperson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Aufbau OPL</a:t>
            </a:r>
            <a:br>
              <a:rPr lang="de-DE" dirty="0"/>
            </a:br>
            <a:r>
              <a:rPr lang="de-DE" dirty="0"/>
              <a:t># Schnittstelle von Tools</a:t>
            </a:r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Ausbildung von E-Tutor*innen</a:t>
            </a:r>
            <a:br>
              <a:rPr lang="de-DE" dirty="0"/>
            </a:br>
            <a:r>
              <a:rPr lang="de-DE" dirty="0"/>
              <a:t># Handbuch, </a:t>
            </a:r>
            <a:r>
              <a:rPr lang="de-DE" dirty="0" err="1"/>
              <a:t>Videotutorials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15938" y="1547412"/>
            <a:ext cx="3457324" cy="336813"/>
          </a:xfrm>
        </p:spPr>
        <p:txBody>
          <a:bodyPr/>
          <a:lstStyle/>
          <a:p>
            <a:r>
              <a:rPr lang="de-DE" dirty="0" err="1"/>
              <a:t>iLEARN@FAB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Status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/>
              <a:t>Zukunft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iLEARN@FAB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/>
              <a:t>Start &amp; Akquise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iLEARN@FAB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Dr.-Ing. Ulrich Hofmann-von Kap-herr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13CB19-389B-BDCD-2D07-85307C098E93}"/>
              </a:ext>
            </a:extLst>
          </p:cNvPr>
          <p:cNvSpPr txBox="1"/>
          <p:nvPr/>
        </p:nvSpPr>
        <p:spPr>
          <a:xfrm>
            <a:off x="3790950" y="1819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6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15938" y="1547412"/>
            <a:ext cx="3457324" cy="336813"/>
          </a:xfrm>
        </p:spPr>
        <p:txBody>
          <a:bodyPr/>
          <a:lstStyle/>
          <a:p>
            <a:r>
              <a:rPr lang="de-DE" dirty="0" err="1"/>
              <a:t>iLEARN@FAB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Status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/>
              <a:t>Zukunft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iLEARN@FAB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/>
              <a:t>Didaktische Disparitäten &amp; Technische Grenzen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iLEARN@FAB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Dr.-Ing. Ulrich Hofmann-von Kap-herr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13CB19-389B-BDCD-2D07-85307C098E93}"/>
              </a:ext>
            </a:extLst>
          </p:cNvPr>
          <p:cNvSpPr txBox="1"/>
          <p:nvPr/>
        </p:nvSpPr>
        <p:spPr>
          <a:xfrm>
            <a:off x="3790950" y="1819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AF775557-53B0-4C36-95C0-6A0A33AF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60762" cy="4112304"/>
          </a:xfrm>
        </p:spPr>
        <p:txBody>
          <a:bodyPr>
            <a:normAutofit/>
          </a:bodyPr>
          <a:lstStyle/>
          <a:p>
            <a:pPr marL="285750" lvl="2" indent="-285750">
              <a:buClr>
                <a:schemeClr val="tx2"/>
              </a:buClr>
            </a:pPr>
            <a:r>
              <a:rPr lang="de-DE" dirty="0"/>
              <a:t>inhomogene Lehrinhalte </a:t>
            </a:r>
            <a:br>
              <a:rPr lang="de-DE" dirty="0"/>
            </a:br>
            <a:r>
              <a:rPr lang="de-DE" dirty="0"/>
              <a:t># </a:t>
            </a:r>
            <a:r>
              <a:rPr lang="de-DE" dirty="0" err="1"/>
              <a:t>Bautechn</a:t>
            </a:r>
            <a:r>
              <a:rPr lang="de-DE" dirty="0"/>
              <a:t>. Grundlagen (100%) vs. Entwurfsprozess (0%)</a:t>
            </a:r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technische Grenzen </a:t>
            </a:r>
            <a:br>
              <a:rPr lang="de-DE" dirty="0"/>
            </a:br>
            <a:r>
              <a:rPr lang="de-DE" dirty="0"/>
              <a:t># Test, Fragearten, </a:t>
            </a:r>
            <a:r>
              <a:rPr lang="de-DE" dirty="0" err="1"/>
              <a:t>Panopto</a:t>
            </a:r>
            <a:r>
              <a:rPr lang="de-DE" dirty="0"/>
              <a:t>, </a:t>
            </a:r>
            <a:r>
              <a:rPr lang="de-DE" dirty="0" err="1"/>
              <a:t>iMATHAS</a:t>
            </a:r>
            <a:r>
              <a:rPr lang="de-DE" dirty="0"/>
              <a:t>, Lernmodul, Quiz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Kohärenz Didaktik &amp; Technik</a:t>
            </a:r>
            <a:br>
              <a:rPr lang="de-DE" dirty="0"/>
            </a:br>
            <a:r>
              <a:rPr lang="de-DE" dirty="0"/>
              <a:t># Grenzen &amp; Anpassungen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Fragmentierung der Lehre</a:t>
            </a:r>
            <a:br>
              <a:rPr lang="de-DE" dirty="0"/>
            </a:br>
            <a:r>
              <a:rPr lang="de-DE" dirty="0"/>
              <a:t># Restrukturierung Bestand</a:t>
            </a:r>
            <a:br>
              <a:rPr lang="de-DE" dirty="0"/>
            </a:br>
            <a:r>
              <a:rPr lang="de-DE" dirty="0"/>
              <a:t># Dialog &amp; Willensstärke</a:t>
            </a:r>
          </a:p>
        </p:txBody>
      </p:sp>
    </p:spTree>
    <p:extLst>
      <p:ext uri="{BB962C8B-B14F-4D97-AF65-F5344CB8AC3E}">
        <p14:creationId xmlns:p14="http://schemas.microsoft.com/office/powerpoint/2010/main" val="7393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15938" y="1547412"/>
            <a:ext cx="3457324" cy="336813"/>
          </a:xfrm>
        </p:spPr>
        <p:txBody>
          <a:bodyPr/>
          <a:lstStyle/>
          <a:p>
            <a:r>
              <a:rPr lang="de-DE" dirty="0" err="1"/>
              <a:t>iLEARN@FAB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Status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/>
              <a:t>Zukunft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iLEARN@FAB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/>
              <a:t>FA &amp; OPL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iLEARN@FAB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Dr.-Ing. Ulrich Hofmann-von Kap-herr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13CB19-389B-BDCD-2D07-85307C098E93}"/>
              </a:ext>
            </a:extLst>
          </p:cNvPr>
          <p:cNvSpPr txBox="1"/>
          <p:nvPr/>
        </p:nvSpPr>
        <p:spPr>
          <a:xfrm>
            <a:off x="3790950" y="1819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AF775557-53B0-4C36-95C0-6A0A33AF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617912" cy="4112304"/>
          </a:xfrm>
        </p:spPr>
        <p:txBody>
          <a:bodyPr>
            <a:normAutofit/>
          </a:bodyPr>
          <a:lstStyle/>
          <a:p>
            <a:pPr marL="285750" lvl="2" indent="-285750">
              <a:buClr>
                <a:schemeClr val="tx2"/>
              </a:buClr>
            </a:pPr>
            <a:r>
              <a:rPr lang="de-DE" dirty="0"/>
              <a:t>Über einzelne Übungen zum OPL</a:t>
            </a:r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Schnittstelle für alle FA-Elemente</a:t>
            </a:r>
            <a:br>
              <a:rPr lang="de-DE" dirty="0"/>
            </a:br>
            <a:r>
              <a:rPr lang="de-DE" dirty="0"/>
              <a:t># Test, </a:t>
            </a:r>
            <a:r>
              <a:rPr lang="de-DE" dirty="0" err="1"/>
              <a:t>iMATHAS</a:t>
            </a:r>
            <a:r>
              <a:rPr lang="de-DE" dirty="0"/>
              <a:t>, </a:t>
            </a:r>
            <a:r>
              <a:rPr lang="de-DE" dirty="0" err="1"/>
              <a:t>Panopto</a:t>
            </a:r>
            <a:r>
              <a:rPr lang="de-DE" dirty="0"/>
              <a:t>,     </a:t>
            </a:r>
            <a:br>
              <a:rPr lang="de-DE" dirty="0"/>
            </a:br>
            <a:r>
              <a:rPr lang="de-DE" dirty="0"/>
              <a:t>    </a:t>
            </a:r>
            <a:r>
              <a:rPr lang="de-DE" dirty="0" err="1"/>
              <a:t>Particify</a:t>
            </a:r>
            <a:r>
              <a:rPr lang="de-DE" dirty="0"/>
              <a:t>, </a:t>
            </a:r>
            <a:r>
              <a:rPr lang="de-DE" dirty="0" err="1"/>
              <a:t>Etherpad</a:t>
            </a:r>
            <a:r>
              <a:rPr lang="de-DE" dirty="0"/>
              <a:t>, Lernmodul,</a:t>
            </a:r>
            <a:br>
              <a:rPr lang="de-DE" dirty="0"/>
            </a:br>
            <a:r>
              <a:rPr lang="de-DE" dirty="0"/>
              <a:t>    </a:t>
            </a:r>
            <a:r>
              <a:rPr lang="de-DE" dirty="0" err="1"/>
              <a:t>Subato</a:t>
            </a:r>
            <a:r>
              <a:rPr lang="de-DE" dirty="0"/>
              <a:t>, </a:t>
            </a:r>
            <a:r>
              <a:rPr lang="de-DE" dirty="0" err="1"/>
              <a:t>Cardelli</a:t>
            </a:r>
            <a:r>
              <a:rPr lang="de-DE" dirty="0"/>
              <a:t>, usw.</a:t>
            </a:r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individualisierbares Design</a:t>
            </a:r>
            <a:br>
              <a:rPr lang="de-DE" dirty="0"/>
            </a:br>
            <a:r>
              <a:rPr lang="de-DE" dirty="0"/>
              <a:t># fachbereichsübergreifend</a:t>
            </a:r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intuitive Nutzung</a:t>
            </a:r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Lehreinheiten abbildbar</a:t>
            </a:r>
            <a:br>
              <a:rPr lang="de-DE" dirty="0"/>
            </a:br>
            <a:r>
              <a:rPr lang="de-DE" dirty="0"/>
              <a:t># Fragmentierung</a:t>
            </a:r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Lernerfolgskontrolle realisierbar</a:t>
            </a:r>
            <a:br>
              <a:rPr lang="de-DE" dirty="0"/>
            </a:br>
            <a:r>
              <a:rPr lang="de-DE" dirty="0"/>
              <a:t># Fragmentierung</a:t>
            </a:r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Beispiel: </a:t>
            </a:r>
            <a:r>
              <a:rPr lang="de-DE" sz="400" dirty="0">
                <a:hlinkClick r:id="rId2"/>
              </a:rPr>
              <a:t>https://ilias.hs-rm.de/goto.php?target=crs_146001&amp;client_id=DeveloperWiesbaden</a:t>
            </a:r>
            <a:endParaRPr lang="de-DE" sz="400" dirty="0"/>
          </a:p>
          <a:p>
            <a:pPr marL="0" lvl="2" indent="0">
              <a:buClr>
                <a:schemeClr val="tx2"/>
              </a:buClr>
              <a:buNone/>
            </a:pPr>
            <a:endParaRPr lang="de-DE" dirty="0"/>
          </a:p>
          <a:p>
            <a:pPr lvl="2">
              <a:buClr>
                <a:schemeClr val="tx2"/>
              </a:buCl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74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135" y="2136096"/>
            <a:ext cx="3520800" cy="4112304"/>
          </a:xfrm>
        </p:spPr>
        <p:txBody>
          <a:bodyPr/>
          <a:lstStyle/>
          <a:p>
            <a:pPr marL="285750" lvl="2" indent="-285750">
              <a:buClr>
                <a:schemeClr val="tx2"/>
              </a:buClr>
            </a:pPr>
            <a:r>
              <a:rPr lang="de-DE" dirty="0"/>
              <a:t>aktuell 25 Projekte</a:t>
            </a:r>
            <a:br>
              <a:rPr lang="de-DE" dirty="0"/>
            </a:br>
            <a:r>
              <a:rPr lang="de-DE" dirty="0"/>
              <a:t># 11 in Bearbeitung</a:t>
            </a:r>
            <a:br>
              <a:rPr lang="de-DE" dirty="0"/>
            </a:br>
            <a:r>
              <a:rPr lang="de-DE" dirty="0"/>
              <a:t># 3 abgeschlossen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0" lvl="2" indent="0">
              <a:buClr>
                <a:schemeClr val="tx2"/>
              </a:buClr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15938" y="1547412"/>
            <a:ext cx="3457324" cy="336813"/>
          </a:xfrm>
        </p:spPr>
        <p:txBody>
          <a:bodyPr/>
          <a:lstStyle/>
          <a:p>
            <a:r>
              <a:rPr lang="de-DE" dirty="0" err="1"/>
              <a:t>iLEARN@FAB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Status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/>
              <a:t>Zukunft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iLEARN@FAB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/>
              <a:t>Work &amp; Progress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iLEARN@FAB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Dr.-Ing. Ulrich Hofmann-von Kap-herr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13CB19-389B-BDCD-2D07-85307C098E93}"/>
              </a:ext>
            </a:extLst>
          </p:cNvPr>
          <p:cNvSpPr txBox="1"/>
          <p:nvPr/>
        </p:nvSpPr>
        <p:spPr>
          <a:xfrm>
            <a:off x="3790950" y="1819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4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730" y="2136096"/>
            <a:ext cx="3648745" cy="4112304"/>
          </a:xfrm>
        </p:spPr>
        <p:txBody>
          <a:bodyPr>
            <a:noAutofit/>
          </a:bodyPr>
          <a:lstStyle/>
          <a:p>
            <a:pPr marL="266700" lvl="2" indent="-266700">
              <a:buClr>
                <a:schemeClr val="tx2"/>
              </a:buClr>
            </a:pPr>
            <a:r>
              <a:rPr lang="de-DE" dirty="0"/>
              <a:t>Synchronisation Angebot HSRM</a:t>
            </a:r>
            <a:br>
              <a:rPr lang="de-DE" dirty="0"/>
            </a:br>
            <a:r>
              <a:rPr lang="de-DE" dirty="0"/>
              <a:t># Fit für die Lehre </a:t>
            </a:r>
            <a:br>
              <a:rPr lang="de-DE" dirty="0"/>
            </a:br>
            <a:r>
              <a:rPr lang="de-DE" dirty="0"/>
              <a:t># Hochschuldidaktik </a:t>
            </a:r>
            <a:br>
              <a:rPr lang="de-DE" dirty="0"/>
            </a:br>
            <a:r>
              <a:rPr lang="de-DE" dirty="0"/>
              <a:t># iLEARN</a:t>
            </a:r>
            <a:br>
              <a:rPr lang="de-DE" dirty="0"/>
            </a:br>
            <a:r>
              <a:rPr lang="de-DE" dirty="0"/>
              <a:t># Learning Analysis Poll </a:t>
            </a:r>
          </a:p>
          <a:p>
            <a:pPr marL="266700" lvl="2" indent="-266700">
              <a:buClr>
                <a:schemeClr val="tx2"/>
              </a:buClr>
            </a:pPr>
            <a:r>
              <a:rPr lang="de-DE" dirty="0"/>
              <a:t>Mehrsprachigkeit</a:t>
            </a:r>
          </a:p>
          <a:p>
            <a:pPr marL="266700" lvl="2" indent="-266700">
              <a:buClr>
                <a:schemeClr val="tx2"/>
              </a:buClr>
            </a:pPr>
            <a:r>
              <a:rPr lang="de-DE" dirty="0"/>
              <a:t>Barrierefreiheit</a:t>
            </a:r>
          </a:p>
          <a:p>
            <a:pPr marL="266700" lvl="2" indent="-266700">
              <a:buClr>
                <a:schemeClr val="tx2"/>
              </a:buClr>
            </a:pPr>
            <a:r>
              <a:rPr lang="de-DE" dirty="0"/>
              <a:t>Lernerfolgskontrolle</a:t>
            </a:r>
          </a:p>
          <a:p>
            <a:pPr marL="266700" lvl="2" indent="-266700">
              <a:buClr>
                <a:schemeClr val="tx2"/>
              </a:buClr>
            </a:pPr>
            <a:r>
              <a:rPr lang="de-DE" dirty="0"/>
              <a:t>UX-Feedback (z.B. Übungen: not startet </a:t>
            </a:r>
            <a:r>
              <a:rPr lang="de-DE" dirty="0" err="1"/>
              <a:t>yet</a:t>
            </a:r>
            <a:r>
              <a:rPr lang="de-DE" dirty="0"/>
              <a:t> / in </a:t>
            </a:r>
            <a:r>
              <a:rPr lang="de-DE" dirty="0" err="1"/>
              <a:t>use</a:t>
            </a:r>
            <a:r>
              <a:rPr lang="de-DE" dirty="0"/>
              <a:t> / </a:t>
            </a:r>
            <a:r>
              <a:rPr lang="de-DE" dirty="0" err="1"/>
              <a:t>done</a:t>
            </a:r>
            <a:r>
              <a:rPr lang="de-DE" dirty="0"/>
              <a:t>)</a:t>
            </a:r>
          </a:p>
          <a:p>
            <a:pPr marL="266700" lvl="2" indent="-266700">
              <a:buClr>
                <a:schemeClr val="tx2"/>
              </a:buClr>
            </a:pPr>
            <a:r>
              <a:rPr lang="de-DE" dirty="0"/>
              <a:t>Teil des Corporate Designs HSRM</a:t>
            </a:r>
          </a:p>
          <a:p>
            <a:pPr marL="266700" lvl="2" indent="-266700">
              <a:buClr>
                <a:schemeClr val="tx2"/>
              </a:buClr>
            </a:pPr>
            <a:r>
              <a:rPr lang="de-DE" dirty="0"/>
              <a:t>Test Evaluation FA</a:t>
            </a:r>
          </a:p>
          <a:p>
            <a:pPr marL="266700" lvl="2" indent="-266700">
              <a:buClr>
                <a:schemeClr val="tx2"/>
              </a:buClr>
            </a:pPr>
            <a:r>
              <a:rPr lang="de-DE" dirty="0"/>
              <a:t>Publikation FA-OPL Schnittstelle</a:t>
            </a:r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Optimierung ILIAS</a:t>
            </a:r>
            <a:br>
              <a:rPr lang="de-DE" dirty="0"/>
            </a:br>
            <a:r>
              <a:rPr lang="de-DE" dirty="0"/>
              <a:t># Fragenarten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15938" y="1547412"/>
            <a:ext cx="3457324" cy="336813"/>
          </a:xfrm>
        </p:spPr>
        <p:txBody>
          <a:bodyPr/>
          <a:lstStyle/>
          <a:p>
            <a:r>
              <a:rPr lang="de-DE" dirty="0" err="1"/>
              <a:t>iLEARN@FAB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Status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/>
              <a:t>Zukunft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iLEARN@FAB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/>
              <a:t>Morgen &amp; Übermorgen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iLEARN@FAB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Dr.-Ing. Ulrich Hofmann-von Kap-herr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13CB19-389B-BDCD-2D07-85307C098E93}"/>
              </a:ext>
            </a:extLst>
          </p:cNvPr>
          <p:cNvSpPr txBox="1"/>
          <p:nvPr/>
        </p:nvSpPr>
        <p:spPr>
          <a:xfrm>
            <a:off x="3790950" y="1819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1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515880" y="1542960"/>
            <a:ext cx="11159640" cy="82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3200"/>
              </a:lnSpc>
              <a:buNone/>
            </a:pPr>
            <a:r>
              <a:rPr lang="de-DE" sz="3000" b="0" strike="noStrike" cap="all" spc="9">
                <a:solidFill>
                  <a:srgbClr val="FFFFFF"/>
                </a:solidFill>
                <a:latin typeface="Arial"/>
              </a:rPr>
              <a:t>Katherina henning</a:t>
            </a:r>
            <a:endParaRPr lang="de-DE" sz="30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/>
          </p:nvPr>
        </p:nvSpPr>
        <p:spPr>
          <a:xfrm>
            <a:off x="515880" y="2368440"/>
            <a:ext cx="11158560" cy="619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FFFFFF"/>
                </a:solidFill>
                <a:latin typeface="Arial"/>
              </a:rPr>
              <a:t>Hochschuldidaktik</a:t>
            </a:r>
            <a:endParaRPr lang="de-DE" sz="2000" b="0" strike="noStrike" spc="9">
              <a:solidFill>
                <a:srgbClr val="46413C"/>
              </a:solidFill>
              <a:latin typeface="Arial"/>
            </a:endParaRPr>
          </a:p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FFFFFF"/>
                </a:solidFill>
                <a:latin typeface="Arial"/>
              </a:rPr>
              <a:t>Fachbereich Design Informatik Medien</a:t>
            </a: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90EBA-95BD-457C-87C2-0AB55ADCFC27}" type="slidenum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35198-3D40-4B81-BE22-EE185D850E15}" type="datetime1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9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9"/>
          <p:cNvSpPr/>
          <p:nvPr/>
        </p:nvSpPr>
        <p:spPr>
          <a:xfrm>
            <a:off x="4146900" y="2950571"/>
            <a:ext cx="1606386" cy="1606385"/>
          </a:xfrm>
          <a:prstGeom prst="ellipse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itel 1"/>
          <p:cNvSpPr txBox="1"/>
          <p:nvPr/>
        </p:nvSpPr>
        <p:spPr>
          <a:xfrm>
            <a:off x="4145624" y="2950571"/>
            <a:ext cx="1514447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lnSpc>
                <a:spcPct val="90000"/>
              </a:lnSpc>
              <a:defRPr sz="45000" b="1">
                <a:solidFill>
                  <a:srgbClr val="FFFFFF"/>
                </a:solidFill>
              </a:defRPr>
            </a:lvl1pPr>
          </a:lstStyle>
          <a:p>
            <a:r>
              <a:rPr lang="de-DE" sz="12000" dirty="0" smtClean="0"/>
              <a:t>1</a:t>
            </a:r>
            <a:endParaRPr sz="1200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095356" y="4001859"/>
            <a:ext cx="5579430" cy="298864"/>
          </a:xfrm>
        </p:spPr>
        <p:txBody>
          <a:bodyPr/>
          <a:lstStyle/>
          <a:p>
            <a:r>
              <a:rPr lang="de-DE" dirty="0" smtClean="0"/>
              <a:t>(Was sollen Studierende lernen?)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20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idx="4294967295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Subato – Björn Fischer</a:t>
            </a:r>
            <a:r>
              <a:rPr sz="1600"/>
              <a:t/>
            </a:r>
            <a:br>
              <a:rPr sz="1600"/>
            </a:br>
            <a:endParaRPr lang="de-DE" sz="1600" b="0" strike="noStrike" spc="9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Weiterentwicklung des Tools, dass die Abnahme von Programmier-Aufgaben (inkl. Compilierung) übernimmt und Feedback gibt.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idx="4294967295"/>
          </p:nvPr>
        </p:nvSpPr>
        <p:spPr>
          <a:xfrm>
            <a:off x="515880" y="1547280"/>
            <a:ext cx="34570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Start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idx="4294967295"/>
          </p:nvPr>
        </p:nvSpPr>
        <p:spPr>
          <a:xfrm>
            <a:off x="4360680" y="1547280"/>
            <a:ext cx="346176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Status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56" name="PlaceHolder 4"/>
          <p:cNvSpPr>
            <a:spLocks noGrp="1"/>
          </p:cNvSpPr>
          <p:nvPr>
            <p:ph idx="4294967295"/>
          </p:nvPr>
        </p:nvSpPr>
        <p:spPr>
          <a:xfrm>
            <a:off x="8150040" y="1547280"/>
            <a:ext cx="35254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Weitere Entwicklung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57" name="PlaceHolder 5"/>
          <p:cNvSpPr>
            <a:spLocks noGrp="1"/>
          </p:cNvSpPr>
          <p:nvPr>
            <p:ph type="title" idx="4294967295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iLEARN@DCSM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58" name="PlaceHolder 6"/>
          <p:cNvSpPr>
            <a:spLocks noGrp="1"/>
          </p:cNvSpPr>
          <p:nvPr>
            <p:ph idx="4294967295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999999"/>
                </a:solidFill>
                <a:latin typeface="Arial"/>
              </a:rPr>
              <a:t>Start - Subato</a:t>
            </a: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59" name="PlaceHolder 7"/>
          <p:cNvSpPr>
            <a:spLocks noGrp="1"/>
          </p:cNvSpPr>
          <p:nvPr>
            <p:ph type="ftr" idx="4294967295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iLEARN@DCSM, Katherina Henning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660" name="Textfeld 2"/>
          <p:cNvSpPr/>
          <p:nvPr/>
        </p:nvSpPr>
        <p:spPr>
          <a:xfrm>
            <a:off x="3790800" y="1819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PlaceHolder 8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8A143-B009-474C-A07F-ED610D9528A8}" type="slidenum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7688D-D8D0-496C-884E-3FF7CCCCA52A}" type="datetime1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6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idx="4294967295"/>
          </p:nvPr>
        </p:nvSpPr>
        <p:spPr>
          <a:xfrm>
            <a:off x="515880" y="1547280"/>
            <a:ext cx="34570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Start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 type="title" idx="4294967295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iLEARN@DCSM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63" name="PlaceHolder 3"/>
          <p:cNvSpPr>
            <a:spLocks noGrp="1"/>
          </p:cNvSpPr>
          <p:nvPr>
            <p:ph idx="4294967295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999999"/>
                </a:solidFill>
                <a:latin typeface="Arial"/>
              </a:rPr>
              <a:t>Start - Subato</a:t>
            </a: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64" name="PlaceHolder 4"/>
          <p:cNvSpPr>
            <a:spLocks noGrp="1"/>
          </p:cNvSpPr>
          <p:nvPr>
            <p:ph type="ftr" idx="4294967295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iLEARN@DCSM, Katherina Henning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665" name="Textfeld 3"/>
          <p:cNvSpPr/>
          <p:nvPr/>
        </p:nvSpPr>
        <p:spPr>
          <a:xfrm>
            <a:off x="3790800" y="1819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Rechteck 665"/>
          <p:cNvSpPr/>
          <p:nvPr/>
        </p:nvSpPr>
        <p:spPr>
          <a:xfrm>
            <a:off x="4140000" y="1440000"/>
            <a:ext cx="7740000" cy="5400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67" name="Grafik 666"/>
          <p:cNvPicPr/>
          <p:nvPr/>
        </p:nvPicPr>
        <p:blipFill>
          <a:blip r:embed="rId2"/>
          <a:srcRect r="15004"/>
          <a:stretch/>
        </p:blipFill>
        <p:spPr>
          <a:xfrm>
            <a:off x="731160" y="2160000"/>
            <a:ext cx="3059640" cy="3780000"/>
          </a:xfrm>
          <a:prstGeom prst="rect">
            <a:avLst/>
          </a:prstGeom>
          <a:ln w="0">
            <a:noFill/>
          </a:ln>
        </p:spPr>
      </p:pic>
      <p:pic>
        <p:nvPicPr>
          <p:cNvPr id="668" name="Grafik 667"/>
          <p:cNvPicPr/>
          <p:nvPr/>
        </p:nvPicPr>
        <p:blipFill>
          <a:blip r:embed="rId3"/>
          <a:stretch/>
        </p:blipFill>
        <p:spPr>
          <a:xfrm>
            <a:off x="6120000" y="2340000"/>
            <a:ext cx="4680000" cy="3564360"/>
          </a:xfrm>
          <a:prstGeom prst="rect">
            <a:avLst/>
          </a:prstGeom>
          <a:ln w="0">
            <a:noFill/>
          </a:ln>
        </p:spPr>
      </p:pic>
      <p:sp>
        <p:nvSpPr>
          <p:cNvPr id="669" name="Freihandform 668"/>
          <p:cNvSpPr/>
          <p:nvPr/>
        </p:nvSpPr>
        <p:spPr>
          <a:xfrm>
            <a:off x="4234320" y="3528000"/>
            <a:ext cx="1165680" cy="108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DDDDD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93D13-E453-4452-B3EA-C63A9A4DA073}" type="slidenum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6B135-AA16-43EB-82FA-36801048339A}" type="datetime1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4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idx="4294967295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Subato – Björn Fischer</a:t>
            </a:r>
            <a:r>
              <a:rPr sz="1600"/>
              <a:t/>
            </a:r>
            <a:br>
              <a:rPr sz="1600"/>
            </a:br>
            <a:endParaRPr lang="de-DE" sz="1600" b="0" strike="noStrike" spc="9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808080"/>
                </a:solidFill>
                <a:latin typeface="Arial"/>
              </a:rPr>
              <a:t>Weiterentwicklung des Tools, dass die Abnahme von Programmier-Aufgaben (inkl. Compilierung) übernimmt und Feedback gibt.</a:t>
            </a:r>
            <a:r>
              <a:rPr sz="1600"/>
              <a:t/>
            </a:r>
            <a:br>
              <a:rPr sz="1600"/>
            </a:b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Extraktion von Statistiken.</a:t>
            </a:r>
            <a:r>
              <a:rPr sz="1600"/>
              <a:t/>
            </a:r>
            <a:br>
              <a:rPr sz="1600"/>
            </a:b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</a:pP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idx="4294967295"/>
          </p:nvPr>
        </p:nvSpPr>
        <p:spPr>
          <a:xfrm>
            <a:off x="515880" y="1547280"/>
            <a:ext cx="34570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Start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title" idx="4294967295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iLEARN@DCSM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73" name="PlaceHolder 4"/>
          <p:cNvSpPr>
            <a:spLocks noGrp="1"/>
          </p:cNvSpPr>
          <p:nvPr>
            <p:ph idx="4294967295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999999"/>
                </a:solidFill>
                <a:latin typeface="Arial"/>
              </a:rPr>
              <a:t>Start - Subato</a:t>
            </a: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74" name="PlaceHolder 5"/>
          <p:cNvSpPr>
            <a:spLocks noGrp="1"/>
          </p:cNvSpPr>
          <p:nvPr>
            <p:ph type="ftr" idx="4294967295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iLEARN@DCSM, Katherina Henning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675" name="Textfeld 1"/>
          <p:cNvSpPr/>
          <p:nvPr/>
        </p:nvSpPr>
        <p:spPr>
          <a:xfrm>
            <a:off x="3790800" y="1819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Flussdiagramm: Prozess 675"/>
          <p:cNvSpPr/>
          <p:nvPr/>
        </p:nvSpPr>
        <p:spPr>
          <a:xfrm>
            <a:off x="4320000" y="1362600"/>
            <a:ext cx="7560000" cy="617400"/>
          </a:xfrm>
          <a:prstGeom prst="flowChartProcess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Flussdiagramm: Auszug 676"/>
          <p:cNvSpPr/>
          <p:nvPr/>
        </p:nvSpPr>
        <p:spPr>
          <a:xfrm rot="5400000">
            <a:off x="5940000" y="2160000"/>
            <a:ext cx="180000" cy="180000"/>
          </a:xfrm>
          <a:prstGeom prst="flowChartExtract">
            <a:avLst/>
          </a:prstGeom>
          <a:solidFill>
            <a:srgbClr val="B2B2B2"/>
          </a:solidFill>
          <a:ln w="0">
            <a:solidFill>
              <a:srgbClr val="CCCC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Flussdiagramm: Auszug 677"/>
          <p:cNvSpPr/>
          <p:nvPr/>
        </p:nvSpPr>
        <p:spPr>
          <a:xfrm rot="5400000">
            <a:off x="5940000" y="2880000"/>
            <a:ext cx="180000" cy="180000"/>
          </a:xfrm>
          <a:prstGeom prst="flowChartExtract">
            <a:avLst/>
          </a:prstGeom>
          <a:solidFill>
            <a:srgbClr val="B2B2B2"/>
          </a:solidFill>
          <a:ln w="0">
            <a:solidFill>
              <a:srgbClr val="CCCC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Flussdiagramm: Auszug 678"/>
          <p:cNvSpPr/>
          <p:nvPr/>
        </p:nvSpPr>
        <p:spPr>
          <a:xfrm rot="5400000">
            <a:off x="5940000" y="3600000"/>
            <a:ext cx="180000" cy="180000"/>
          </a:xfrm>
          <a:prstGeom prst="flowChartExtract">
            <a:avLst/>
          </a:prstGeom>
          <a:solidFill>
            <a:srgbClr val="B2B2B2"/>
          </a:solidFill>
          <a:ln w="0">
            <a:solidFill>
              <a:srgbClr val="CCCC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Flussdiagramm: Prozess 679"/>
          <p:cNvSpPr/>
          <p:nvPr/>
        </p:nvSpPr>
        <p:spPr>
          <a:xfrm>
            <a:off x="6480000" y="1980000"/>
            <a:ext cx="4680000" cy="540000"/>
          </a:xfrm>
          <a:prstGeom prst="flowChartProcess">
            <a:avLst/>
          </a:prstGeom>
          <a:solidFill>
            <a:srgbClr val="EEEEEE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175.000 hochgeladene Lösungen von ~1.100 Studierenden</a:t>
            </a:r>
          </a:p>
        </p:txBody>
      </p:sp>
      <p:sp>
        <p:nvSpPr>
          <p:cNvPr id="681" name="Flussdiagramm: Prozess 680"/>
          <p:cNvSpPr/>
          <p:nvPr/>
        </p:nvSpPr>
        <p:spPr>
          <a:xfrm>
            <a:off x="6480000" y="2700000"/>
            <a:ext cx="4680000" cy="540000"/>
          </a:xfrm>
          <a:prstGeom prst="flowChartProcess">
            <a:avLst/>
          </a:prstGeom>
          <a:solidFill>
            <a:srgbClr val="EEEEEE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Über 95% dieser Lösungen wurden automatisiert geprüft und gefeedbacked. </a:t>
            </a:r>
          </a:p>
        </p:txBody>
      </p:sp>
      <p:sp>
        <p:nvSpPr>
          <p:cNvPr id="682" name="Flussdiagramm: Prozess 681"/>
          <p:cNvSpPr/>
          <p:nvPr/>
        </p:nvSpPr>
        <p:spPr>
          <a:xfrm>
            <a:off x="6480000" y="3420000"/>
            <a:ext cx="4680000" cy="540000"/>
          </a:xfrm>
          <a:prstGeom prst="flowChartProcess">
            <a:avLst/>
          </a:prstGeom>
          <a:solidFill>
            <a:srgbClr val="EEEEEE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Aktuell ~370 Übungsaufgaben im System.</a:t>
            </a:r>
          </a:p>
        </p:txBody>
      </p:sp>
      <p:sp>
        <p:nvSpPr>
          <p:cNvPr id="683" name="Flussdiagramm: Prozess 682"/>
          <p:cNvSpPr/>
          <p:nvPr/>
        </p:nvSpPr>
        <p:spPr>
          <a:xfrm>
            <a:off x="6480000" y="4140000"/>
            <a:ext cx="4680000" cy="1080000"/>
          </a:xfrm>
          <a:prstGeom prst="flowChartProcess">
            <a:avLst/>
          </a:prstGeom>
          <a:solidFill>
            <a:srgbClr val="EEEEEE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Einsatz bei 4 Dozenten in 11 Modulen in wiederum 4 Studiengängen (AI, WI, ITS, Master Inf + Duale Varianten)</a:t>
            </a:r>
          </a:p>
        </p:txBody>
      </p:sp>
      <p:sp>
        <p:nvSpPr>
          <p:cNvPr id="684" name="Flussdiagramm: Auszug 683"/>
          <p:cNvSpPr/>
          <p:nvPr/>
        </p:nvSpPr>
        <p:spPr>
          <a:xfrm rot="5400000">
            <a:off x="5940000" y="4500000"/>
            <a:ext cx="180000" cy="180000"/>
          </a:xfrm>
          <a:prstGeom prst="flowChartExtract">
            <a:avLst/>
          </a:prstGeom>
          <a:solidFill>
            <a:srgbClr val="B2B2B2"/>
          </a:solidFill>
          <a:ln w="0">
            <a:solidFill>
              <a:srgbClr val="CCCC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33D17-195B-4E05-8761-8A5A7EFBAB31}" type="slidenum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56941F-636E-4CD4-9C6A-CA54C19F1647}" type="datetime1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2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idx="4294967295"/>
          </p:nvPr>
        </p:nvSpPr>
        <p:spPr>
          <a:xfrm>
            <a:off x="515880" y="213624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Subato – Björn Fischer</a:t>
            </a:r>
            <a:r>
              <a:rPr sz="1600"/>
              <a:t/>
            </a:r>
            <a:br>
              <a:rPr sz="1600"/>
            </a:br>
            <a:endParaRPr lang="de-DE" sz="1600" b="0" strike="noStrike" spc="9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808080"/>
                </a:solidFill>
                <a:latin typeface="Arial"/>
              </a:rPr>
              <a:t>Weiterentwicklung des Tools, dass die Abnahme von Programmier-Aufgaben (inkl. Compilierung) übernimmt und Feedback gibt.</a:t>
            </a:r>
            <a:r>
              <a:rPr sz="1600"/>
              <a:t/>
            </a:r>
            <a:br>
              <a:rPr sz="1600"/>
            </a:b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Extraktion von Statistiken.</a:t>
            </a:r>
            <a:r>
              <a:rPr sz="1600"/>
              <a:t/>
            </a:r>
            <a:br>
              <a:rPr sz="1600"/>
            </a:b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Übergang in die weitere Erforschung von Fehlvorstellungen bezüglich Programmcode/ Programmierkonzepte. 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idx="4294967295"/>
          </p:nvPr>
        </p:nvSpPr>
        <p:spPr>
          <a:xfrm>
            <a:off x="515880" y="1547280"/>
            <a:ext cx="34570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Start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 idx="4294967295"/>
          </p:nvPr>
        </p:nvSpPr>
        <p:spPr>
          <a:xfrm>
            <a:off x="4360680" y="1547280"/>
            <a:ext cx="346176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Status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88" name="PlaceHolder 4"/>
          <p:cNvSpPr>
            <a:spLocks noGrp="1"/>
          </p:cNvSpPr>
          <p:nvPr>
            <p:ph idx="4294967295"/>
          </p:nvPr>
        </p:nvSpPr>
        <p:spPr>
          <a:xfrm>
            <a:off x="8150040" y="1547280"/>
            <a:ext cx="35254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Weitere Entwicklung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89" name="PlaceHolder 5"/>
          <p:cNvSpPr>
            <a:spLocks noGrp="1"/>
          </p:cNvSpPr>
          <p:nvPr>
            <p:ph type="title" idx="4294967295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iLEARN@DCSM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90" name="PlaceHolder 6"/>
          <p:cNvSpPr>
            <a:spLocks noGrp="1"/>
          </p:cNvSpPr>
          <p:nvPr>
            <p:ph idx="4294967295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999999"/>
                </a:solidFill>
                <a:latin typeface="Arial"/>
              </a:rPr>
              <a:t>Start - Subato</a:t>
            </a: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91" name="PlaceHolder 7"/>
          <p:cNvSpPr>
            <a:spLocks noGrp="1"/>
          </p:cNvSpPr>
          <p:nvPr>
            <p:ph type="ftr" idx="4294967295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iLEARN@DCSM, Katherina Henning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692" name="Textfeld 6"/>
          <p:cNvSpPr/>
          <p:nvPr/>
        </p:nvSpPr>
        <p:spPr>
          <a:xfrm>
            <a:off x="3790800" y="1819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PlaceHolder 8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6C178-C0D6-4F58-BFE2-BCE3CBA9F933}" type="slidenum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7AD91-BDD3-4F7C-A107-654F304ADC26}" type="datetime1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idx="4294967295"/>
          </p:nvPr>
        </p:nvSpPr>
        <p:spPr>
          <a:xfrm>
            <a:off x="433512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Formatives Assessment wird am Fachbereich mit wöchentlichen Ü+P bereits angewendet. </a:t>
            </a:r>
            <a:r>
              <a:rPr sz="1600"/>
              <a:t/>
            </a:r>
            <a:br>
              <a:rPr sz="1600"/>
            </a:b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Ausbaumöglichkeiten mit Subato (wird bereits in verschiedenen Veranstaltungen genutzt), Cardelli und Ilias (weniger aktuell).</a:t>
            </a:r>
            <a:r>
              <a:rPr sz="1600"/>
              <a:t/>
            </a:r>
            <a:br>
              <a:rPr sz="1600"/>
            </a:b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Dazu erste Projekte mit MCP und AI.</a:t>
            </a:r>
            <a:r>
              <a:rPr sz="1600"/>
              <a:t/>
            </a:r>
            <a:br>
              <a:rPr sz="1600"/>
            </a:b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Gleichzeitig Ausbau von Cardelli.</a:t>
            </a:r>
            <a:r>
              <a:rPr sz="1600"/>
              <a:t/>
            </a:r>
            <a:br>
              <a:rPr sz="1600"/>
            </a:b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Kommunikation des Projektangebots und Vernetzung innerhalb des Fachbereichs.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>
              <a:lnSpc>
                <a:spcPts val="2049"/>
              </a:lnSpc>
              <a:buNone/>
              <a:tabLst>
                <a:tab pos="0" algn="l"/>
              </a:tabLst>
            </a:pPr>
            <a:endParaRPr lang="de-DE" sz="1600" b="0" strike="noStrike" spc="9">
              <a:solidFill>
                <a:srgbClr val="46413C"/>
              </a:solidFill>
              <a:latin typeface="Arial"/>
            </a:endParaRPr>
          </a:p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94" name="PlaceHolder 2"/>
          <p:cNvSpPr>
            <a:spLocks noGrp="1"/>
          </p:cNvSpPr>
          <p:nvPr>
            <p:ph idx="4294967295"/>
          </p:nvPr>
        </p:nvSpPr>
        <p:spPr>
          <a:xfrm>
            <a:off x="515880" y="1547280"/>
            <a:ext cx="34570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Start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95" name="PlaceHolder 3"/>
          <p:cNvSpPr>
            <a:spLocks noGrp="1"/>
          </p:cNvSpPr>
          <p:nvPr>
            <p:ph idx="4294967295"/>
          </p:nvPr>
        </p:nvSpPr>
        <p:spPr>
          <a:xfrm>
            <a:off x="4360680" y="1547280"/>
            <a:ext cx="346176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Status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96" name="PlaceHolder 4"/>
          <p:cNvSpPr>
            <a:spLocks noGrp="1"/>
          </p:cNvSpPr>
          <p:nvPr>
            <p:ph idx="4294967295"/>
          </p:nvPr>
        </p:nvSpPr>
        <p:spPr>
          <a:xfrm>
            <a:off x="8150040" y="1547280"/>
            <a:ext cx="35254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Weitere Ziele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97" name="PlaceHolder 5"/>
          <p:cNvSpPr>
            <a:spLocks noGrp="1"/>
          </p:cNvSpPr>
          <p:nvPr>
            <p:ph type="title" idx="4294967295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iLEARN@DCSM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698" name="PlaceHolder 6"/>
          <p:cNvSpPr>
            <a:spLocks noGrp="1"/>
          </p:cNvSpPr>
          <p:nvPr>
            <p:ph idx="4294967295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r>
              <a:rPr lang="de-DE" sz="2000" b="0" strike="noStrike" spc="9">
                <a:solidFill>
                  <a:srgbClr val="999999"/>
                </a:solidFill>
                <a:latin typeface="Arial"/>
              </a:rPr>
              <a:t>Status</a:t>
            </a: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699" name="PlaceHolder 7"/>
          <p:cNvSpPr>
            <a:spLocks noGrp="1"/>
          </p:cNvSpPr>
          <p:nvPr>
            <p:ph type="ftr" idx="4294967295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iLEARN@DCSM, Katherina Henning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00" name="Textfeld 5"/>
          <p:cNvSpPr/>
          <p:nvPr/>
        </p:nvSpPr>
        <p:spPr>
          <a:xfrm>
            <a:off x="3790800" y="1819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PlaceHolder 8"/>
          <p:cNvSpPr>
            <a:spLocks noGrp="1"/>
          </p:cNvSpPr>
          <p:nvPr>
            <p:ph idx="4294967295"/>
          </p:nvPr>
        </p:nvSpPr>
        <p:spPr>
          <a:xfrm>
            <a:off x="510120" y="211608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r>
              <a:rPr lang="de-DE" sz="1600" b="0" strike="noStrike" spc="18">
                <a:solidFill>
                  <a:srgbClr val="999999"/>
                </a:solidFill>
                <a:latin typeface="Arial"/>
              </a:rPr>
              <a:t>Subato – Björn Fischer</a:t>
            </a:r>
            <a:endParaRPr lang="de-DE" sz="1600" b="0" strike="noStrike" spc="9">
              <a:solidFill>
                <a:srgbClr val="46413C"/>
              </a:solidFill>
              <a:latin typeface="Arial"/>
            </a:endParaRPr>
          </a:p>
          <a:p>
            <a:pPr marL="288000" indent="-288000">
              <a:lnSpc>
                <a:spcPts val="2449"/>
              </a:lnSpc>
              <a:spcBef>
                <a:spcPts val="1417"/>
              </a:spcBef>
              <a:buClr>
                <a:srgbClr val="999999"/>
              </a:buClr>
              <a:buSzPct val="45000"/>
              <a:buFont typeface="Wingdings" charset="2"/>
              <a:buChar char=""/>
            </a:pPr>
            <a:r>
              <a:rPr lang="de-DE" sz="1600" b="0" strike="noStrike" spc="18">
                <a:solidFill>
                  <a:srgbClr val="999999"/>
                </a:solidFill>
                <a:latin typeface="Arial"/>
              </a:rPr>
              <a:t>Weiterentwicklung des Tools, dass die Abnahme von Programmier-Aufgaben (inkl. Compilierung) übernimmt und Feedback gibt.</a:t>
            </a:r>
            <a:endParaRPr lang="de-DE" sz="1600" b="0" strike="noStrike" spc="9">
              <a:solidFill>
                <a:srgbClr val="46413C"/>
              </a:solidFill>
              <a:latin typeface="Arial"/>
            </a:endParaRPr>
          </a:p>
          <a:p>
            <a:pPr marL="288000" indent="-288000">
              <a:lnSpc>
                <a:spcPts val="2449"/>
              </a:lnSpc>
              <a:spcBef>
                <a:spcPts val="1417"/>
              </a:spcBef>
              <a:buClr>
                <a:srgbClr val="999999"/>
              </a:buClr>
              <a:buSzPct val="45000"/>
              <a:buFont typeface="Wingdings" charset="2"/>
              <a:buChar char=""/>
            </a:pPr>
            <a:r>
              <a:rPr lang="de-DE" sz="1600" b="0" strike="noStrike" spc="18">
                <a:solidFill>
                  <a:srgbClr val="999999"/>
                </a:solidFill>
                <a:latin typeface="Arial"/>
              </a:rPr>
              <a:t>Extraktion von Statistiken.</a:t>
            </a:r>
            <a:endParaRPr lang="de-DE" sz="1600" b="0" strike="noStrike" spc="9">
              <a:solidFill>
                <a:srgbClr val="46413C"/>
              </a:solidFill>
              <a:latin typeface="Arial"/>
            </a:endParaRPr>
          </a:p>
          <a:p>
            <a:pPr marL="288000" indent="-288000">
              <a:lnSpc>
                <a:spcPts val="2449"/>
              </a:lnSpc>
              <a:spcBef>
                <a:spcPts val="1417"/>
              </a:spcBef>
              <a:buClr>
                <a:srgbClr val="999999"/>
              </a:buClr>
              <a:buSzPct val="45000"/>
              <a:buFont typeface="Wingdings" charset="2"/>
              <a:buChar char=""/>
            </a:pPr>
            <a:r>
              <a:rPr lang="de-DE" sz="1600" b="0" strike="noStrike" spc="18">
                <a:solidFill>
                  <a:srgbClr val="999999"/>
                </a:solidFill>
                <a:latin typeface="Arial"/>
              </a:rPr>
              <a:t>Übergang in die weitere Erforschung von Fehlvorstellungen bezüglich Programmcode/ Programmierkonzepte. </a:t>
            </a:r>
            <a:endParaRPr lang="de-DE" sz="16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9746-83F9-4E5A-81A5-1FD9781810FB}" type="slidenum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1A281-EDBF-40A2-BDB4-BF34027389CC}" type="datetime1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1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 idx="4294967295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iLEARN@DCSM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 idx="4294967295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spcBef>
                <a:spcPts val="1417"/>
              </a:spcBef>
              <a:buNone/>
            </a:pPr>
            <a:r>
              <a:rPr lang="de-DE" sz="2000" b="0" strike="noStrike" spc="9">
                <a:solidFill>
                  <a:srgbClr val="999999"/>
                </a:solidFill>
                <a:latin typeface="Arial"/>
              </a:rPr>
              <a:t>Status - Cardelli</a:t>
            </a: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 type="ftr" idx="4294967295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iLEARN@DCSM, Katherina Henning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05" name="Textfeld 4"/>
          <p:cNvSpPr/>
          <p:nvPr/>
        </p:nvSpPr>
        <p:spPr>
          <a:xfrm>
            <a:off x="3790800" y="1819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Rechteck 705"/>
          <p:cNvSpPr/>
          <p:nvPr/>
        </p:nvSpPr>
        <p:spPr>
          <a:xfrm>
            <a:off x="360000" y="1440000"/>
            <a:ext cx="11340000" cy="7200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7" name="Grafik 706"/>
          <p:cNvPicPr/>
          <p:nvPr/>
        </p:nvPicPr>
        <p:blipFill>
          <a:blip r:embed="rId2"/>
          <a:stretch/>
        </p:blipFill>
        <p:spPr>
          <a:xfrm>
            <a:off x="1254600" y="1800000"/>
            <a:ext cx="4156560" cy="3240000"/>
          </a:xfrm>
          <a:prstGeom prst="rect">
            <a:avLst/>
          </a:prstGeom>
          <a:ln w="0">
            <a:noFill/>
          </a:ln>
        </p:spPr>
      </p:pic>
      <p:pic>
        <p:nvPicPr>
          <p:cNvPr id="708" name="Grafik 707"/>
          <p:cNvPicPr/>
          <p:nvPr/>
        </p:nvPicPr>
        <p:blipFill>
          <a:blip r:embed="rId3"/>
          <a:stretch/>
        </p:blipFill>
        <p:spPr>
          <a:xfrm>
            <a:off x="5811120" y="1800000"/>
            <a:ext cx="4840200" cy="1440000"/>
          </a:xfrm>
          <a:prstGeom prst="rect">
            <a:avLst/>
          </a:prstGeom>
          <a:ln w="0">
            <a:noFill/>
          </a:ln>
        </p:spPr>
      </p:pic>
      <p:pic>
        <p:nvPicPr>
          <p:cNvPr id="709" name="Grafik 708"/>
          <p:cNvPicPr/>
          <p:nvPr/>
        </p:nvPicPr>
        <p:blipFill>
          <a:blip r:embed="rId4"/>
          <a:stretch/>
        </p:blipFill>
        <p:spPr>
          <a:xfrm>
            <a:off x="5819400" y="3384000"/>
            <a:ext cx="4872600" cy="162072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EE34-FB0D-4076-AFE3-BC0CBC7825D4}" type="slidenum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53A55-36AB-495A-B379-8D966015045D}" type="datetime1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9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idx="4294967295"/>
          </p:nvPr>
        </p:nvSpPr>
        <p:spPr>
          <a:xfrm>
            <a:off x="8150040" y="2139120"/>
            <a:ext cx="3520440" cy="411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Symbol" charset="2"/>
              <a:buChar char="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Erstellung von weiteren Tests in </a:t>
            </a:r>
            <a:r>
              <a:rPr lang="de-DE" sz="1600" b="1" strike="noStrike" spc="18">
                <a:solidFill>
                  <a:srgbClr val="46413C"/>
                </a:solidFill>
                <a:latin typeface="Arial"/>
              </a:rPr>
              <a:t>Ilias</a:t>
            </a: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wo Bedarf besteht.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Symbol" charset="2"/>
              <a:buChar char="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Weiterentwicklung und Einsatz von </a:t>
            </a:r>
            <a:r>
              <a:rPr lang="de-DE" sz="1600" b="1" strike="noStrike" spc="18">
                <a:solidFill>
                  <a:srgbClr val="46413C"/>
                </a:solidFill>
                <a:latin typeface="Arial"/>
              </a:rPr>
              <a:t>Cardelli</a:t>
            </a: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und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Symbol" charset="2"/>
              <a:buChar char="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  <a:ea typeface="Noto Sans CJK SC"/>
              </a:rPr>
              <a:t>Einsatz von </a:t>
            </a:r>
            <a:r>
              <a:rPr lang="de-DE" sz="1600" b="1" strike="noStrike" spc="18">
                <a:solidFill>
                  <a:srgbClr val="46413C"/>
                </a:solidFill>
                <a:latin typeface="Arial"/>
                <a:ea typeface="Noto Sans CJK SC"/>
              </a:rPr>
              <a:t>Subato</a:t>
            </a:r>
            <a:r>
              <a:rPr lang="de-DE" sz="1600" b="0" strike="noStrike" spc="18">
                <a:solidFill>
                  <a:srgbClr val="46413C"/>
                </a:solidFill>
                <a:latin typeface="Arial"/>
                <a:ea typeface="Noto Sans CJK SC"/>
              </a:rPr>
              <a:t> in Fächern mit Programmieraufgaben. </a:t>
            </a:r>
            <a:r>
              <a:rPr sz="1600"/>
              <a:t/>
            </a:r>
            <a:br>
              <a:rPr sz="1600"/>
            </a:br>
            <a:r>
              <a:rPr lang="de-DE" sz="1600" b="0" strike="noStrike" spc="18">
                <a:solidFill>
                  <a:srgbClr val="46413C"/>
                </a:solidFill>
                <a:latin typeface="Arial"/>
                <a:ea typeface="Noto Sans CJK SC"/>
              </a:rPr>
              <a:t>Dafür auch… 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Symbol" charset="2"/>
              <a:buChar char=""/>
            </a:pPr>
            <a:r>
              <a:rPr lang="de-DE" sz="1600" b="1" strike="noStrike" spc="18">
                <a:solidFill>
                  <a:srgbClr val="46413C"/>
                </a:solidFill>
                <a:latin typeface="Arial"/>
              </a:rPr>
              <a:t>Zusammenarbeit</a:t>
            </a: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innerh. DCSM und mit anderen Fachbereichen ausbauen.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Symbol" charset="2"/>
              <a:buChar char=""/>
            </a:pPr>
            <a:r>
              <a:rPr lang="de-DE" sz="1600" b="1" strike="noStrike" spc="18">
                <a:solidFill>
                  <a:srgbClr val="46413C"/>
                </a:solidFill>
                <a:latin typeface="Arial"/>
              </a:rPr>
              <a:t>Evaluation</a:t>
            </a: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der Konzepte (Subato Statistiken).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  <a:p>
            <a:pPr marL="285840" lvl="2" indent="-285840">
              <a:lnSpc>
                <a:spcPts val="2049"/>
              </a:lnSpc>
              <a:buClr>
                <a:srgbClr val="E10019"/>
              </a:buClr>
              <a:buFont typeface="Symbol" charset="2"/>
              <a:buChar char=""/>
            </a:pP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Mitarbeit bei der Erstellung eines </a:t>
            </a:r>
            <a:r>
              <a:rPr lang="de-DE" sz="1600" b="1" strike="noStrike" spc="18">
                <a:solidFill>
                  <a:srgbClr val="46413C"/>
                </a:solidFill>
                <a:latin typeface="Arial"/>
              </a:rPr>
              <a:t>didaktischen Leitfadens</a:t>
            </a:r>
            <a:r>
              <a:rPr lang="de-DE" sz="1600" b="0" strike="noStrike" spc="18">
                <a:solidFill>
                  <a:srgbClr val="46413C"/>
                </a:solidFill>
                <a:latin typeface="Arial"/>
              </a:rPr>
              <a:t> für den Fachbereich.</a:t>
            </a:r>
            <a:endParaRPr lang="de-DE" sz="1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 idx="4294967295"/>
          </p:nvPr>
        </p:nvSpPr>
        <p:spPr>
          <a:xfrm>
            <a:off x="515880" y="1547280"/>
            <a:ext cx="34570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Start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712" name="PlaceHolder 3"/>
          <p:cNvSpPr>
            <a:spLocks noGrp="1"/>
          </p:cNvSpPr>
          <p:nvPr>
            <p:ph idx="4294967295"/>
          </p:nvPr>
        </p:nvSpPr>
        <p:spPr>
          <a:xfrm>
            <a:off x="4360680" y="1547280"/>
            <a:ext cx="346176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Status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713" name="PlaceHolder 4"/>
          <p:cNvSpPr>
            <a:spLocks noGrp="1"/>
          </p:cNvSpPr>
          <p:nvPr>
            <p:ph idx="4294967295"/>
          </p:nvPr>
        </p:nvSpPr>
        <p:spPr>
          <a:xfrm>
            <a:off x="8150040" y="1547280"/>
            <a:ext cx="3525480" cy="33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2251"/>
              </a:lnSpc>
              <a:buNone/>
              <a:tabLst>
                <a:tab pos="0" algn="l"/>
              </a:tabLst>
            </a:pPr>
            <a:r>
              <a:rPr lang="de-DE" sz="1800" b="0" strike="noStrike" spc="9">
                <a:solidFill>
                  <a:srgbClr val="FFFFFF"/>
                </a:solidFill>
                <a:latin typeface="Arial"/>
              </a:rPr>
              <a:t>Weitere Ziele</a:t>
            </a:r>
            <a:endParaRPr lang="de-DE" sz="18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714" name="PlaceHolder 5"/>
          <p:cNvSpPr>
            <a:spLocks noGrp="1"/>
          </p:cNvSpPr>
          <p:nvPr>
            <p:ph type="title" idx="4294967295"/>
          </p:nvPr>
        </p:nvSpPr>
        <p:spPr>
          <a:xfrm>
            <a:off x="515880" y="404640"/>
            <a:ext cx="7125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701"/>
              </a:lnSpc>
              <a:buNone/>
            </a:pPr>
            <a:r>
              <a:rPr lang="de-DE" sz="2600" b="0" strike="noStrike" cap="all" spc="9">
                <a:solidFill>
                  <a:srgbClr val="46413C"/>
                </a:solidFill>
                <a:latin typeface="Arial"/>
              </a:rPr>
              <a:t>iLEARN@DCSM</a:t>
            </a:r>
            <a:endParaRPr lang="de-DE" sz="2600" b="0" strike="noStrike" spc="-1">
              <a:solidFill>
                <a:srgbClr val="46413C"/>
              </a:solidFill>
              <a:latin typeface="Arial"/>
            </a:endParaRPr>
          </a:p>
        </p:txBody>
      </p:sp>
      <p:sp>
        <p:nvSpPr>
          <p:cNvPr id="715" name="PlaceHolder 6"/>
          <p:cNvSpPr>
            <a:spLocks noGrp="1"/>
          </p:cNvSpPr>
          <p:nvPr>
            <p:ph idx="4294967295"/>
          </p:nvPr>
        </p:nvSpPr>
        <p:spPr>
          <a:xfrm>
            <a:off x="515880" y="762120"/>
            <a:ext cx="7127640" cy="60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ts val="2449"/>
              </a:lnSpc>
              <a:buNone/>
              <a:tabLst>
                <a:tab pos="0" algn="l"/>
              </a:tabLst>
            </a:pPr>
            <a:r>
              <a:rPr lang="de-DE" sz="2000" b="0" strike="noStrike" spc="9">
                <a:solidFill>
                  <a:srgbClr val="999999"/>
                </a:solidFill>
                <a:latin typeface="Arial"/>
              </a:rPr>
              <a:t>Weitere Ziele</a:t>
            </a:r>
            <a:endParaRPr lang="de-DE" sz="2000" b="0" strike="noStrike" spc="9">
              <a:solidFill>
                <a:srgbClr val="46413C"/>
              </a:solidFill>
              <a:latin typeface="Arial"/>
            </a:endParaRPr>
          </a:p>
        </p:txBody>
      </p:sp>
      <p:sp>
        <p:nvSpPr>
          <p:cNvPr id="716" name="PlaceHolder 7"/>
          <p:cNvSpPr>
            <a:spLocks noGrp="1"/>
          </p:cNvSpPr>
          <p:nvPr>
            <p:ph type="ftr" idx="4294967295"/>
          </p:nvPr>
        </p:nvSpPr>
        <p:spPr>
          <a:xfrm>
            <a:off x="4278960" y="6459120"/>
            <a:ext cx="6970320" cy="183240"/>
          </a:xfrm>
          <a:prstGeom prst="rect">
            <a:avLst/>
          </a:prstGeom>
          <a:noFill/>
          <a:ln w="0">
            <a:noFill/>
          </a:ln>
        </p:spPr>
        <p:txBody>
          <a:bodyPr lIns="0" tIns="0" rIns="126000" bIns="0" anchor="ctr">
            <a:noAutofit/>
          </a:bodyPr>
          <a:lstStyle>
            <a:lvl1pPr algn="r">
              <a:lnSpc>
                <a:spcPts val="1250"/>
              </a:lnSpc>
              <a:buNone/>
              <a:defRPr lang="de-DE" sz="1000" b="0" strike="noStrike" spc="18">
                <a:solidFill>
                  <a:srgbClr val="46413C"/>
                </a:solidFill>
                <a:latin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iLEARN@DCSM, Katherina Henning</a:t>
            </a:r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17" name="Flussdiagramm: Prozess 716"/>
          <p:cNvSpPr/>
          <p:nvPr/>
        </p:nvSpPr>
        <p:spPr>
          <a:xfrm>
            <a:off x="360000" y="1440000"/>
            <a:ext cx="7560000" cy="540000"/>
          </a:xfrm>
          <a:prstGeom prst="flowChartProcess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8" name="Flussdiagramm: Prozess 717"/>
          <p:cNvSpPr/>
          <p:nvPr/>
        </p:nvSpPr>
        <p:spPr>
          <a:xfrm>
            <a:off x="540000" y="2340000"/>
            <a:ext cx="6840000" cy="3780000"/>
          </a:xfrm>
          <a:prstGeom prst="flowChartProcess">
            <a:avLst/>
          </a:prstGeom>
          <a:solidFill>
            <a:srgbClr val="EEEEEE"/>
          </a:solidFill>
          <a:ln w="0">
            <a:solidFill>
              <a:srgbClr val="EEEEE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Gerader Verbinder 718"/>
          <p:cNvSpPr/>
          <p:nvPr/>
        </p:nvSpPr>
        <p:spPr>
          <a:xfrm>
            <a:off x="540000" y="3060000"/>
            <a:ext cx="6840000" cy="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Gerader Verbinder 719"/>
          <p:cNvSpPr/>
          <p:nvPr/>
        </p:nvSpPr>
        <p:spPr>
          <a:xfrm>
            <a:off x="2772000" y="2340000"/>
            <a:ext cx="0" cy="378000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Rechteck 720"/>
          <p:cNvSpPr/>
          <p:nvPr/>
        </p:nvSpPr>
        <p:spPr>
          <a:xfrm>
            <a:off x="2772000" y="2520000"/>
            <a:ext cx="1620000" cy="540000"/>
          </a:xfrm>
          <a:prstGeom prst="rect">
            <a:avLst/>
          </a:prstGeom>
          <a:noFill/>
          <a:ln w="0">
            <a:solidFill>
              <a:srgbClr val="3465A4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Subato</a:t>
            </a:r>
          </a:p>
        </p:txBody>
      </p:sp>
      <p:sp>
        <p:nvSpPr>
          <p:cNvPr id="722" name="Rechteck 721"/>
          <p:cNvSpPr/>
          <p:nvPr/>
        </p:nvSpPr>
        <p:spPr>
          <a:xfrm>
            <a:off x="4356000" y="2520000"/>
            <a:ext cx="1620000" cy="540000"/>
          </a:xfrm>
          <a:prstGeom prst="rect">
            <a:avLst/>
          </a:prstGeom>
          <a:noFill/>
          <a:ln w="0">
            <a:solidFill>
              <a:srgbClr val="3465A4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Cardelli</a:t>
            </a:r>
          </a:p>
        </p:txBody>
      </p:sp>
      <p:sp>
        <p:nvSpPr>
          <p:cNvPr id="723" name="Rechteck 722"/>
          <p:cNvSpPr/>
          <p:nvPr/>
        </p:nvSpPr>
        <p:spPr>
          <a:xfrm>
            <a:off x="5688000" y="2520000"/>
            <a:ext cx="1620000" cy="540000"/>
          </a:xfrm>
          <a:prstGeom prst="rect">
            <a:avLst/>
          </a:prstGeom>
          <a:noFill/>
          <a:ln w="0">
            <a:solidFill>
              <a:srgbClr val="3465A4">
                <a:alpha val="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Ilias</a:t>
            </a:r>
          </a:p>
        </p:txBody>
      </p:sp>
      <p:sp>
        <p:nvSpPr>
          <p:cNvPr id="724" name="Gerader Verbinder 723"/>
          <p:cNvSpPr/>
          <p:nvPr/>
        </p:nvSpPr>
        <p:spPr>
          <a:xfrm>
            <a:off x="540000" y="3708000"/>
            <a:ext cx="6840000" cy="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Gerader Verbinder 724"/>
          <p:cNvSpPr/>
          <p:nvPr/>
        </p:nvSpPr>
        <p:spPr>
          <a:xfrm>
            <a:off x="540000" y="5076000"/>
            <a:ext cx="6840000" cy="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Gerader Verbinder 725"/>
          <p:cNvSpPr/>
          <p:nvPr/>
        </p:nvSpPr>
        <p:spPr>
          <a:xfrm>
            <a:off x="540000" y="5580000"/>
            <a:ext cx="6840000" cy="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Gerader Verbinder 726"/>
          <p:cNvSpPr/>
          <p:nvPr/>
        </p:nvSpPr>
        <p:spPr>
          <a:xfrm>
            <a:off x="540000" y="4392000"/>
            <a:ext cx="6840000" cy="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Inhaltsplatzhalter 4"/>
          <p:cNvSpPr txBox="1"/>
          <p:nvPr/>
        </p:nvSpPr>
        <p:spPr>
          <a:xfrm>
            <a:off x="619560" y="2988000"/>
            <a:ext cx="208044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Programmieraufgaben</a:t>
            </a:r>
            <a: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(Abgabe mit Feedback)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29" name="Gerader Verbinder 728"/>
          <p:cNvSpPr/>
          <p:nvPr/>
        </p:nvSpPr>
        <p:spPr>
          <a:xfrm>
            <a:off x="4392000" y="2340000"/>
            <a:ext cx="0" cy="378000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Gerader Verbinder 729"/>
          <p:cNvSpPr/>
          <p:nvPr/>
        </p:nvSpPr>
        <p:spPr>
          <a:xfrm>
            <a:off x="5940000" y="2340000"/>
            <a:ext cx="0" cy="3780000"/>
          </a:xfrm>
          <a:prstGeom prst="line">
            <a:avLst/>
          </a:prstGeom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Inhaltsplatzhalter 5"/>
          <p:cNvSpPr txBox="1"/>
          <p:nvPr/>
        </p:nvSpPr>
        <p:spPr>
          <a:xfrm>
            <a:off x="619920" y="3672000"/>
            <a:ext cx="208044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Noto Sans CJK SC"/>
              </a:rPr>
              <a:t>Datenbanken-Aufgaben</a:t>
            </a:r>
            <a: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(Abgabe mit Feedback)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2" name="Inhaltsplatzhalter 7"/>
          <p:cNvSpPr txBox="1"/>
          <p:nvPr/>
        </p:nvSpPr>
        <p:spPr>
          <a:xfrm>
            <a:off x="620280" y="4428000"/>
            <a:ext cx="208044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49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Lernkurse mit digitalen parametrisierten Karteikarten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3" name="Inhaltsplatzhalter 9"/>
          <p:cNvSpPr txBox="1"/>
          <p:nvPr/>
        </p:nvSpPr>
        <p:spPr>
          <a:xfrm>
            <a:off x="583560" y="5616000"/>
            <a:ext cx="208044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Quizz /(Kurz-)Test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4" name="Inhaltsplatzhalter 10"/>
          <p:cNvSpPr txBox="1"/>
          <p:nvPr/>
        </p:nvSpPr>
        <p:spPr>
          <a:xfrm>
            <a:off x="612000" y="5112000"/>
            <a:ext cx="208044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Lernkurse mit Videoeinbindung  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5" name="Inhaltsplatzhalter 12"/>
          <p:cNvSpPr txBox="1"/>
          <p:nvPr/>
        </p:nvSpPr>
        <p:spPr>
          <a:xfrm>
            <a:off x="612000" y="2412000"/>
            <a:ext cx="216000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Use-Cases (Bsp)</a:t>
            </a:r>
            <a:endParaRPr kumimoji="0" lang="de-DE" sz="1400" b="1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6" name="Inhaltsplatzhalter 13"/>
          <p:cNvSpPr txBox="1"/>
          <p:nvPr/>
        </p:nvSpPr>
        <p:spPr>
          <a:xfrm>
            <a:off x="2772000" y="3132000"/>
            <a:ext cx="162000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X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7" name="Inhaltsplatzhalter 14"/>
          <p:cNvSpPr txBox="1"/>
          <p:nvPr/>
        </p:nvSpPr>
        <p:spPr>
          <a:xfrm>
            <a:off x="4356000" y="3132000"/>
            <a:ext cx="162000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X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8" name="Inhaltsplatzhalter 15"/>
          <p:cNvSpPr txBox="1"/>
          <p:nvPr/>
        </p:nvSpPr>
        <p:spPr>
          <a:xfrm>
            <a:off x="4356000" y="3780000"/>
            <a:ext cx="162000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X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39" name="Inhaltsplatzhalter 16"/>
          <p:cNvSpPr txBox="1"/>
          <p:nvPr/>
        </p:nvSpPr>
        <p:spPr>
          <a:xfrm>
            <a:off x="2772000" y="3780000"/>
            <a:ext cx="162000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X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40" name="Inhaltsplatzhalter 17"/>
          <p:cNvSpPr txBox="1"/>
          <p:nvPr/>
        </p:nvSpPr>
        <p:spPr>
          <a:xfrm>
            <a:off x="4356000" y="4536000"/>
            <a:ext cx="162000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X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41" name="Inhaltsplatzhalter 18"/>
          <p:cNvSpPr txBox="1"/>
          <p:nvPr/>
        </p:nvSpPr>
        <p:spPr>
          <a:xfrm>
            <a:off x="5868000" y="5112000"/>
            <a:ext cx="162000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X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42" name="Inhaltsplatzhalter 19"/>
          <p:cNvSpPr txBox="1"/>
          <p:nvPr/>
        </p:nvSpPr>
        <p:spPr>
          <a:xfrm>
            <a:off x="5868000" y="5616000"/>
            <a:ext cx="162000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X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43" name="Inhaltsplatzhalter 20"/>
          <p:cNvSpPr txBox="1"/>
          <p:nvPr/>
        </p:nvSpPr>
        <p:spPr>
          <a:xfrm>
            <a:off x="4356000" y="5616000"/>
            <a:ext cx="1620000" cy="5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49"/>
              </a:lnSpc>
              <a:spcBef>
                <a:spcPts val="14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t>X</a:t>
            </a:r>
            <a:endParaRPr kumimoji="0" lang="de-DE" sz="1100" b="0" i="0" u="none" strike="noStrike" kern="1200" cap="none" spc="9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A188D-7857-48CF-9A37-63582192C17B}" type="slidenum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EEAA2-B1FA-4913-90D6-683C5B3A21B1}" type="datetime1">
              <a:rPr kumimoji="0" lang="de-DE" sz="1000" b="0" i="0" u="none" strike="noStrike" kern="1200" cap="none" spc="18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18" normalizeH="0" baseline="0" noProof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5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EEB11-F978-46A8-82D0-C859B429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Dr. </a:t>
            </a:r>
            <a:r>
              <a:rPr lang="de-DE" dirty="0" err="1"/>
              <a:t>SeBASTIAN</a:t>
            </a:r>
            <a:r>
              <a:rPr lang="de-DE" dirty="0"/>
              <a:t> LINDEN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56D231-1E4F-472F-830E-037689E7D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140" y="2365934"/>
            <a:ext cx="11158860" cy="641201"/>
          </a:xfrm>
        </p:spPr>
        <p:txBody>
          <a:bodyPr/>
          <a:lstStyle/>
          <a:p>
            <a:r>
              <a:rPr lang="de-DE" dirty="0">
                <a:latin typeface="+mn-lt"/>
              </a:rPr>
              <a:t>Fachbereich </a:t>
            </a:r>
            <a:r>
              <a:rPr lang="de-DE" dirty="0" smtClean="0">
                <a:latin typeface="+mn-lt"/>
              </a:rPr>
              <a:t>Ingenieurwissenschaften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iLEARN (60%)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D5D30E-F3A3-44AE-9A23-F3CCF75287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B910B2-3027-481B-8D2A-E100709D3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4FC69B-8DF0-42C2-9FBE-B483C4270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7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>
              <a:buClr>
                <a:schemeClr val="tx2"/>
              </a:buClr>
            </a:pPr>
            <a:r>
              <a:rPr lang="de-DE" dirty="0"/>
              <a:t>Zu Beginn bereits laufende Projekte nach Ausschreibung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Eingliedern in laufende Projekte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Bekanntmachen in Studienbereichssitzungen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Flurfunk, persönliche Gespräche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Fachbereichskultur</a:t>
            </a:r>
          </a:p>
          <a:p>
            <a:pPr marL="314325" lvl="2" indent="0">
              <a:buNone/>
            </a:pPr>
            <a:r>
              <a:rPr lang="de-DE" sz="1400" i="1" dirty="0"/>
              <a:t>Pragmatisches Denken, Ideen, Innovationsoffenheit, digitale Kompetenz der </a:t>
            </a:r>
            <a:r>
              <a:rPr lang="de-DE" sz="1400" i="1" dirty="0" err="1"/>
              <a:t>Dozent:innenschaft</a:t>
            </a:r>
            <a:endParaRPr lang="de-DE" sz="1400" i="1" dirty="0"/>
          </a:p>
          <a:p>
            <a:pPr lvl="2" indent="0">
              <a:buNone/>
            </a:pPr>
            <a:endParaRPr lang="de-DE" dirty="0"/>
          </a:p>
          <a:p>
            <a:pPr lvl="2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15938" y="1547412"/>
            <a:ext cx="3457324" cy="336813"/>
          </a:xfrm>
        </p:spPr>
        <p:txBody>
          <a:bodyPr/>
          <a:lstStyle/>
          <a:p>
            <a:r>
              <a:rPr lang="de-DE" dirty="0" smtClean="0"/>
              <a:t>Einbettung in FB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/>
              <a:t>Erreichtes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/>
              <a:t>Weitere Ziele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iLEARN@FB</a:t>
            </a:r>
            <a:r>
              <a:rPr lang="de-DE" dirty="0"/>
              <a:t> ING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iLEARN@FB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ING, Dr. Sebastian </a:t>
            </a: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Linden</a:t>
            </a: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13CB19-389B-BDCD-2D07-85307C098E93}"/>
              </a:ext>
            </a:extLst>
          </p:cNvPr>
          <p:cNvSpPr txBox="1"/>
          <p:nvPr/>
        </p:nvSpPr>
        <p:spPr>
          <a:xfrm>
            <a:off x="3790950" y="1819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291CCAEE-0DE6-0758-2C9F-7CC69E2CAC2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4ABA94FD-7E5C-4CAE-3168-406AB171C93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5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/>
            <a:r>
              <a:rPr lang="de-DE" dirty="0"/>
              <a:t>Zu Beginn bereits laufende Projekte nach Ausschreibung</a:t>
            </a:r>
          </a:p>
          <a:p>
            <a:pPr marL="285750" lvl="2" indent="-285750"/>
            <a:endParaRPr lang="de-DE" dirty="0"/>
          </a:p>
          <a:p>
            <a:pPr marL="285750" lvl="2" indent="-285750"/>
            <a:r>
              <a:rPr lang="de-DE" dirty="0"/>
              <a:t>Eingliedern in laufende Projekte</a:t>
            </a:r>
          </a:p>
          <a:p>
            <a:pPr marL="285750" lvl="2" indent="-285750"/>
            <a:endParaRPr lang="de-DE" dirty="0"/>
          </a:p>
          <a:p>
            <a:pPr marL="285750" lvl="2" indent="-285750"/>
            <a:r>
              <a:rPr lang="de-DE" dirty="0"/>
              <a:t>Bekanntmachen in Studienbereichssitzungen</a:t>
            </a:r>
          </a:p>
          <a:p>
            <a:pPr marL="285750" lvl="2" indent="-285750"/>
            <a:endParaRPr lang="de-DE" dirty="0"/>
          </a:p>
          <a:p>
            <a:pPr marL="285750" lvl="2" indent="-285750"/>
            <a:r>
              <a:rPr lang="de-DE" dirty="0"/>
              <a:t>Flurfunk, persönliche Gespräche</a:t>
            </a:r>
          </a:p>
          <a:p>
            <a:pPr marL="285750" lvl="2" indent="-285750"/>
            <a:endParaRPr lang="de-DE" dirty="0"/>
          </a:p>
          <a:p>
            <a:pPr marL="285750" lvl="2" indent="-285750"/>
            <a:r>
              <a:rPr lang="de-DE" dirty="0"/>
              <a:t>Fachbereichskultur</a:t>
            </a:r>
          </a:p>
          <a:p>
            <a:pPr marL="314325" lvl="2" indent="0">
              <a:buNone/>
            </a:pPr>
            <a:r>
              <a:rPr lang="de-DE" sz="1400" i="1" dirty="0"/>
              <a:t>Pragmatisches Denken, Ideen, Innovationsoffenheit, digitale Kompetenz der </a:t>
            </a:r>
            <a:r>
              <a:rPr lang="de-DE" sz="1400" i="1" dirty="0" err="1"/>
              <a:t>Dozent:innenschaft</a:t>
            </a:r>
            <a:endParaRPr lang="de-DE" sz="1400" i="1" dirty="0"/>
          </a:p>
          <a:p>
            <a:pPr lvl="2" indent="0">
              <a:buNone/>
            </a:pPr>
            <a:endParaRPr lang="de-DE" dirty="0"/>
          </a:p>
          <a:p>
            <a:pPr lvl="2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lvl="2" indent="-285750">
              <a:buClr>
                <a:schemeClr val="tx2"/>
              </a:buClr>
            </a:pPr>
            <a:r>
              <a:rPr lang="de-DE" dirty="0"/>
              <a:t>10 geförderte Maßnahmen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400" i="1" dirty="0" smtClean="0"/>
              <a:t>Quiz</a:t>
            </a:r>
            <a:r>
              <a:rPr lang="de-DE" sz="1400" i="1" dirty="0"/>
              <a:t>, Glossare, </a:t>
            </a:r>
            <a:r>
              <a:rPr lang="de-DE" sz="1400" i="1" dirty="0" err="1"/>
              <a:t>Concept</a:t>
            </a:r>
            <a:r>
              <a:rPr lang="de-DE" sz="1400" i="1" dirty="0"/>
              <a:t> </a:t>
            </a:r>
            <a:r>
              <a:rPr lang="de-DE" sz="1400" i="1" dirty="0" err="1"/>
              <a:t>Inventory</a:t>
            </a:r>
            <a:r>
              <a:rPr lang="de-DE" sz="1400" i="1" dirty="0"/>
              <a:t>,</a:t>
            </a:r>
            <a:br>
              <a:rPr lang="de-DE" sz="1400" i="1" dirty="0"/>
            </a:br>
            <a:r>
              <a:rPr lang="de-DE" sz="1400" i="1" dirty="0"/>
              <a:t>Versuchsvideos, …</a:t>
            </a:r>
            <a:br>
              <a:rPr lang="de-DE" sz="1400" i="1" dirty="0"/>
            </a:br>
            <a:r>
              <a:rPr lang="de-DE" sz="1400" dirty="0"/>
              <a:t>(   U. Galster)</a:t>
            </a:r>
            <a:endParaRPr lang="de-DE" sz="1400" i="1" dirty="0"/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Projektangebot ist etabliert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Vernetzung innerhalb des Fachbereichs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Elemente didaktischer Standardszenarios </a:t>
            </a:r>
            <a:br>
              <a:rPr lang="de-DE" dirty="0"/>
            </a:br>
            <a:r>
              <a:rPr lang="de-DE" dirty="0"/>
              <a:t>werden erkennbar</a:t>
            </a:r>
          </a:p>
          <a:p>
            <a:pPr lvl="2" indent="0">
              <a:buClr>
                <a:schemeClr val="tx2"/>
              </a:buClr>
              <a:buNone/>
            </a:pPr>
            <a:endParaRPr lang="de-DE" dirty="0"/>
          </a:p>
          <a:p>
            <a:pPr marL="0" indent="0">
              <a:buClr>
                <a:schemeClr val="tx2"/>
              </a:buClr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Einbettung in FB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/>
              <a:t>Erreichtes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/>
              <a:t>Weitere Ziele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iLEARN@FB</a:t>
            </a:r>
            <a:r>
              <a:rPr lang="de-DE" dirty="0"/>
              <a:t> ING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89D5047-B876-F2C2-371B-AAE4F4A8D5A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iLEARN@FB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ING, Dr. Sebastian </a:t>
            </a: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Linden</a:t>
            </a: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13CB19-389B-BDCD-2D07-85307C098E93}"/>
              </a:ext>
            </a:extLst>
          </p:cNvPr>
          <p:cNvSpPr txBox="1"/>
          <p:nvPr/>
        </p:nvSpPr>
        <p:spPr>
          <a:xfrm>
            <a:off x="3790950" y="1819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745B3773-C08D-418A-D6B4-4DE06B70A69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B740383-C04A-62F7-BB88-C6DD721BBB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0" y="3006468"/>
            <a:ext cx="151788" cy="1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2236396" y="2047079"/>
            <a:ext cx="3641173" cy="3641173"/>
          </a:xfrm>
          <a:prstGeom prst="ellipse">
            <a:avLst/>
          </a:prstGeom>
          <a:solidFill>
            <a:srgbClr val="2E75B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Fachlichkeit</a:t>
            </a:r>
          </a:p>
          <a:p>
            <a:pPr algn="ctr"/>
            <a:endParaRPr lang="de-DE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539750" y="5949950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39750" y="1071324"/>
            <a:ext cx="110408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6191480" y="2047079"/>
            <a:ext cx="3776809" cy="3641173"/>
          </a:xfrm>
          <a:prstGeom prst="ellipse">
            <a:avLst/>
          </a:prstGeom>
          <a:solidFill>
            <a:srgbClr val="2E75B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de-DE" sz="3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Digitalisierung</a:t>
            </a:r>
          </a:p>
          <a:p>
            <a:pPr algn="ctr"/>
            <a:endParaRPr lang="de-DE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Was sollen die Studierenden lernen?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4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2839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3464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/>
            <a:r>
              <a:rPr lang="de-DE" dirty="0"/>
              <a:t>Zu Beginn bereits laufende Projekte nach Ausschreibung</a:t>
            </a:r>
          </a:p>
          <a:p>
            <a:pPr marL="285750" lvl="2" indent="-285750"/>
            <a:endParaRPr lang="de-DE" dirty="0"/>
          </a:p>
          <a:p>
            <a:pPr marL="285750" lvl="2" indent="-285750"/>
            <a:r>
              <a:rPr lang="de-DE" dirty="0"/>
              <a:t>Eingliedern in laufende Projekte</a:t>
            </a:r>
          </a:p>
          <a:p>
            <a:pPr marL="285750" lvl="2" indent="-285750"/>
            <a:endParaRPr lang="de-DE" dirty="0"/>
          </a:p>
          <a:p>
            <a:pPr marL="285750" lvl="2" indent="-285750"/>
            <a:r>
              <a:rPr lang="de-DE" dirty="0"/>
              <a:t>Bekanntmachen in Studienbereichssitzungen</a:t>
            </a:r>
          </a:p>
          <a:p>
            <a:pPr marL="285750" lvl="2" indent="-285750"/>
            <a:endParaRPr lang="de-DE" dirty="0"/>
          </a:p>
          <a:p>
            <a:pPr marL="285750" lvl="2" indent="-285750"/>
            <a:r>
              <a:rPr lang="de-DE" dirty="0"/>
              <a:t>Flurfunk, persönliche Gespräche</a:t>
            </a:r>
          </a:p>
          <a:p>
            <a:pPr marL="285750" lvl="2" indent="-285750"/>
            <a:endParaRPr lang="de-DE" dirty="0"/>
          </a:p>
          <a:p>
            <a:pPr marL="285750" lvl="2" indent="-285750"/>
            <a:r>
              <a:rPr lang="de-DE" dirty="0"/>
              <a:t>Fachbereichskultur</a:t>
            </a:r>
          </a:p>
          <a:p>
            <a:pPr marL="314325" lvl="2" indent="0">
              <a:buNone/>
            </a:pPr>
            <a:r>
              <a:rPr lang="de-DE" sz="1400" i="1" dirty="0"/>
              <a:t>Pragmatisches Denken, Ideen, Innovationsoffenheit, digitale Kompetenz der </a:t>
            </a:r>
            <a:r>
              <a:rPr lang="de-DE" sz="1400" i="1" dirty="0" err="1"/>
              <a:t>Dozent:innenschaft</a:t>
            </a:r>
            <a:endParaRPr lang="de-DE" sz="1400" i="1" dirty="0"/>
          </a:p>
          <a:p>
            <a:pPr lvl="2" indent="0">
              <a:buNone/>
            </a:pPr>
            <a:endParaRPr lang="de-DE" dirty="0"/>
          </a:p>
          <a:p>
            <a:pPr lvl="2" indent="0">
              <a:buNone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lvl="2" indent="-285750">
              <a:buClr>
                <a:schemeClr val="tx2"/>
              </a:buClr>
            </a:pPr>
            <a:r>
              <a:rPr lang="de-DE" dirty="0"/>
              <a:t>Unterstützen weiterer Maßnahmen und Evaluation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Ausformulieren didaktischer Standardszenarien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Workshop des Virtuellen Campus Rheinland-Pfalz in Rüsselsheim (</a:t>
            </a:r>
            <a:r>
              <a:rPr lang="de-DE" sz="1400" i="1" dirty="0" err="1"/>
              <a:t>iMathAS</a:t>
            </a:r>
            <a:r>
              <a:rPr lang="de-DE" sz="1400" i="1" dirty="0"/>
              <a:t>, März 23</a:t>
            </a:r>
            <a:r>
              <a:rPr lang="de-DE" dirty="0"/>
              <a:t>)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Publikation zur Gestaltung digitaler Assessments (</a:t>
            </a:r>
            <a:r>
              <a:rPr lang="de-DE" sz="1400" i="1" dirty="0"/>
              <a:t>in Arbeit</a:t>
            </a:r>
            <a:r>
              <a:rPr lang="de-DE" dirty="0"/>
              <a:t>)</a:t>
            </a:r>
          </a:p>
          <a:p>
            <a:pPr marL="285750" lvl="2" indent="-285750">
              <a:buClr>
                <a:schemeClr val="tx2"/>
              </a:buClr>
            </a:pPr>
            <a:endParaRPr lang="de-DE" dirty="0"/>
          </a:p>
          <a:p>
            <a:pPr marL="285750" lvl="2" indent="-285750">
              <a:buClr>
                <a:schemeClr val="tx2"/>
              </a:buClr>
            </a:pPr>
            <a:r>
              <a:rPr lang="de-DE" dirty="0"/>
              <a:t>Vernetzung mit anderen Hochschulen (</a:t>
            </a:r>
            <a:r>
              <a:rPr lang="de-DE" sz="1400" i="1" dirty="0"/>
              <a:t>in </a:t>
            </a:r>
            <a:r>
              <a:rPr lang="de-DE" sz="1400" i="1" dirty="0" smtClean="0"/>
              <a:t>Arbeit</a:t>
            </a:r>
            <a:r>
              <a:rPr lang="de-DE" dirty="0" smtClean="0"/>
              <a:t>)</a:t>
            </a:r>
            <a:endParaRPr lang="de-DE" dirty="0"/>
          </a:p>
          <a:p>
            <a:pPr marL="285750" lvl="2" indent="-285750"/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85750" lvl="2" indent="-285750"/>
            <a:r>
              <a:rPr lang="de-DE" dirty="0" smtClean="0"/>
              <a:t>10 geförderte Maßnahmen</a:t>
            </a:r>
            <a:br>
              <a:rPr lang="de-DE" dirty="0" smtClean="0"/>
            </a:br>
            <a:r>
              <a:rPr lang="de-DE" sz="1400" i="1" dirty="0" smtClean="0"/>
              <a:t>Quiz, Glossare, </a:t>
            </a:r>
            <a:r>
              <a:rPr lang="de-DE" sz="1400" i="1" dirty="0" err="1" smtClean="0"/>
              <a:t>Concept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Inventory</a:t>
            </a:r>
            <a:r>
              <a:rPr lang="de-DE" sz="1400" i="1" dirty="0" smtClean="0"/>
              <a:t>,</a:t>
            </a:r>
            <a:br>
              <a:rPr lang="de-DE" sz="1400" i="1" dirty="0" smtClean="0"/>
            </a:br>
            <a:r>
              <a:rPr lang="de-DE" sz="1400" i="1" dirty="0" smtClean="0"/>
              <a:t>Versuchsvideos, …</a:t>
            </a:r>
            <a:br>
              <a:rPr lang="de-DE" sz="1400" i="1" dirty="0" smtClean="0"/>
            </a:br>
            <a:r>
              <a:rPr lang="de-DE" sz="1400" dirty="0" smtClean="0"/>
              <a:t>(   U. Galster)</a:t>
            </a:r>
            <a:endParaRPr lang="de-DE" sz="1400" i="1" dirty="0" smtClean="0"/>
          </a:p>
          <a:p>
            <a:pPr marL="285750" lvl="2" indent="-285750"/>
            <a:endParaRPr lang="de-DE" dirty="0"/>
          </a:p>
          <a:p>
            <a:pPr marL="285750" lvl="2" indent="-285750"/>
            <a:r>
              <a:rPr lang="de-DE" dirty="0"/>
              <a:t>Projektangebot ist etabliert</a:t>
            </a:r>
          </a:p>
          <a:p>
            <a:pPr marL="285750" lvl="2" indent="-285750"/>
            <a:endParaRPr lang="de-DE" dirty="0"/>
          </a:p>
          <a:p>
            <a:pPr marL="285750" lvl="2" indent="-285750"/>
            <a:r>
              <a:rPr lang="de-DE" dirty="0"/>
              <a:t>Vernetzung innerhalb des Fachbereichs</a:t>
            </a:r>
          </a:p>
          <a:p>
            <a:pPr marL="285750" lvl="2" indent="-285750"/>
            <a:endParaRPr lang="de-DE" dirty="0"/>
          </a:p>
          <a:p>
            <a:pPr marL="285750" lvl="2" indent="-285750"/>
            <a:r>
              <a:rPr lang="de-DE" dirty="0"/>
              <a:t>Elemente didaktischer Standardszenarios </a:t>
            </a:r>
            <a:br>
              <a:rPr lang="de-DE" dirty="0"/>
            </a:br>
            <a:r>
              <a:rPr lang="de-DE" dirty="0"/>
              <a:t>werden erkennbar</a:t>
            </a:r>
          </a:p>
          <a:p>
            <a:pPr lvl="2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Einbettung in FB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/>
              <a:t>Erreichtes</a:t>
            </a:r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BB6C568-2014-E586-BD93-E8D4BBD7B59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/>
              <a:t>Weitere Ziele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iLEARN@FB</a:t>
            </a:r>
            <a:r>
              <a:rPr lang="de-DE" dirty="0"/>
              <a:t> ING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iLEARN@FB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ING, Dr. Sebastian Linden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A22840A-1F46-B2C1-EA2D-2D9F40D469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000" y="3006000"/>
            <a:ext cx="151788" cy="1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EEB11-F978-46A8-82D0-C859B429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Dr. </a:t>
            </a:r>
            <a:r>
              <a:rPr lang="de-DE" dirty="0" smtClean="0"/>
              <a:t>Ulrich Galster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56D231-1E4F-472F-830E-037689E7D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26" y="2368550"/>
            <a:ext cx="11158860" cy="619465"/>
          </a:xfrm>
        </p:spPr>
        <p:txBody>
          <a:bodyPr/>
          <a:lstStyle/>
          <a:p>
            <a:r>
              <a:rPr lang="de-DE" dirty="0">
                <a:latin typeface="+mn-lt"/>
              </a:rPr>
              <a:t>Fachbereich </a:t>
            </a:r>
            <a:r>
              <a:rPr lang="de-DE" dirty="0" smtClean="0">
                <a:latin typeface="+mn-lt"/>
              </a:rPr>
              <a:t>Ingenieurwissenschaften</a:t>
            </a:r>
          </a:p>
          <a:p>
            <a:r>
              <a:rPr lang="de-DE" dirty="0" err="1" smtClean="0">
                <a:latin typeface="+mn-lt"/>
              </a:rPr>
              <a:t>LfbA</a:t>
            </a:r>
            <a:r>
              <a:rPr lang="de-DE" dirty="0" smtClean="0">
                <a:latin typeface="+mn-lt"/>
              </a:rPr>
              <a:t> Ingenieurmathematik</a:t>
            </a:r>
            <a:endParaRPr lang="de-DE" dirty="0">
              <a:latin typeface="+mn-l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D5D30E-F3A3-44AE-9A23-F3CCF75287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B910B2-3027-481B-8D2A-E100709D3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4FC69B-8DF0-42C2-9FBE-B483C4270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DCEC0F-372E-AB1C-5828-0667EEB77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069" y="2152287"/>
            <a:ext cx="3520800" cy="4112304"/>
          </a:xfrm>
        </p:spPr>
        <p:txBody>
          <a:bodyPr/>
          <a:lstStyle/>
          <a:p>
            <a:r>
              <a:rPr lang="de-DE" dirty="0"/>
              <a:t>Formative Leistungseinschätzung für die Studierenden</a:t>
            </a:r>
          </a:p>
          <a:p>
            <a:endParaRPr lang="de-DE" dirty="0"/>
          </a:p>
          <a:p>
            <a:r>
              <a:rPr lang="de-DE" dirty="0"/>
              <a:t>Anregung zur regelmäßigen Nachbereitung des Vorlesungsstoffes</a:t>
            </a:r>
          </a:p>
          <a:p>
            <a:endParaRPr lang="de-DE" dirty="0"/>
          </a:p>
          <a:p>
            <a:r>
              <a:rPr lang="de-DE" dirty="0"/>
              <a:t>Rückmeldung über den Lernfortschritt für den Dozenten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D55E55-5B12-094B-8763-B80233DB7A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Wöchentliche Online-Tests über ILIAS</a:t>
            </a:r>
          </a:p>
          <a:p>
            <a:endParaRPr lang="de-DE" dirty="0"/>
          </a:p>
          <a:p>
            <a:r>
              <a:rPr lang="de-DE" dirty="0" smtClean="0"/>
              <a:t>4–5 </a:t>
            </a:r>
            <a:r>
              <a:rPr lang="de-DE" dirty="0"/>
              <a:t>Fragen pro Test, insgesamt 60 Min. Bearbeitungsdauer</a:t>
            </a:r>
          </a:p>
          <a:p>
            <a:endParaRPr lang="de-DE" dirty="0"/>
          </a:p>
          <a:p>
            <a:r>
              <a:rPr lang="de-DE" dirty="0"/>
              <a:t>Teilnehmende erhalten selektiv manuelles Feedback</a:t>
            </a:r>
          </a:p>
          <a:p>
            <a:endParaRPr lang="de-DE" dirty="0"/>
          </a:p>
          <a:p>
            <a:r>
              <a:rPr lang="de-DE" dirty="0"/>
              <a:t>Bis zu 10% Punktebonus</a:t>
            </a:r>
            <a:br>
              <a:rPr lang="de-DE" dirty="0"/>
            </a:br>
            <a:r>
              <a:rPr lang="de-DE" dirty="0"/>
              <a:t>für die Klausur bei erfolgreicher Teilnahme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422D25-2996-0A60-22BD-4B4629410BA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5938" y="2152287"/>
            <a:ext cx="3520800" cy="4112304"/>
          </a:xfrm>
        </p:spPr>
        <p:txBody>
          <a:bodyPr/>
          <a:lstStyle/>
          <a:p>
            <a:r>
              <a:rPr lang="de-DE" dirty="0"/>
              <a:t>Vorlesung „Mathematik 2“ für Wirtschaftsingenieurwesen/</a:t>
            </a:r>
            <a:br>
              <a:rPr lang="de-DE" dirty="0"/>
            </a:br>
            <a:r>
              <a:rPr lang="de-DE" dirty="0"/>
              <a:t>internationales W.I.</a:t>
            </a:r>
            <a:br>
              <a:rPr lang="de-DE" dirty="0"/>
            </a:br>
            <a:r>
              <a:rPr lang="de-DE" dirty="0"/>
              <a:t>(2 + 2 SWS, PL)</a:t>
            </a:r>
          </a:p>
          <a:p>
            <a:endParaRPr lang="de-DE" dirty="0"/>
          </a:p>
          <a:p>
            <a:r>
              <a:rPr lang="de-DE" dirty="0"/>
              <a:t>Dozent: Dr. Ulrich Galster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LfbA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Teilnehmerzahlen:</a:t>
            </a:r>
            <a:br>
              <a:rPr lang="de-DE" dirty="0"/>
            </a:br>
            <a:r>
              <a:rPr lang="de-DE" dirty="0"/>
              <a:t>Anwesenheit: 30 – 70</a:t>
            </a:r>
            <a:br>
              <a:rPr lang="de-DE" dirty="0"/>
            </a:br>
            <a:r>
              <a:rPr lang="de-DE" dirty="0"/>
              <a:t>Klausur: 53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AA9D3A-6081-7A95-0FC5-D734A5692CE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/>
              <a:t>Daten der </a:t>
            </a:r>
            <a:r>
              <a:rPr lang="de-DE" dirty="0" smtClean="0"/>
              <a:t>Lehrveranstaltung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AAE9C3-1FF3-C16C-066C-E131E20E4DE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EDEFA0-59BD-1791-1CBD-52C45F7225C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/>
              <a:t>Umsetzung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1F59C5E-A23B-AE52-E89E-C4AF428E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Maßnahme: „Dranbleiben-Tests</a:t>
            </a:r>
            <a:r>
              <a:rPr lang="de-DE" dirty="0"/>
              <a:t>“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CEB83C-627D-FA72-9789-8D123E20EF5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5938" y="762000"/>
            <a:ext cx="7482434" cy="600974"/>
          </a:xfrm>
        </p:spPr>
        <p:txBody>
          <a:bodyPr/>
          <a:lstStyle/>
          <a:p>
            <a:r>
              <a:rPr lang="de-DE" dirty="0"/>
              <a:t>Digitale Assessments im Rahmen der Vorlesung „Mathematik II“</a:t>
            </a:r>
            <a:br>
              <a:rPr lang="de-DE" dirty="0"/>
            </a:br>
            <a:r>
              <a:rPr lang="de-DE" dirty="0"/>
              <a:t>Sommer-Semester 2022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571ADE1-7630-9944-55C6-5BC0107C8C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iLEARN@FB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ING, Dr. </a:t>
            </a: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Ulrich Galster (</a:t>
            </a:r>
            <a:r>
              <a:rPr kumimoji="0" lang="de-DE" sz="10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LfbA</a:t>
            </a: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E6A02745-B977-5273-52DD-A729B4B0A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2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422D25-2996-0A60-22BD-4B4629410BA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8280" y="2241423"/>
            <a:ext cx="4679642" cy="4112304"/>
          </a:xfrm>
        </p:spPr>
        <p:txBody>
          <a:bodyPr/>
          <a:lstStyle/>
          <a:p>
            <a:pPr marL="0" indent="0">
              <a:buNone/>
            </a:pPr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AA9D3A-6081-7A95-0FC5-D734A5692CE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15937" y="1547412"/>
            <a:ext cx="4861431" cy="348562"/>
          </a:xfrm>
        </p:spPr>
        <p:txBody>
          <a:bodyPr/>
          <a:lstStyle/>
          <a:p>
            <a:r>
              <a:rPr lang="de-DE" dirty="0"/>
              <a:t>Entwicklungen während des </a:t>
            </a:r>
            <a:r>
              <a:rPr lang="de-DE" dirty="0" smtClean="0"/>
              <a:t>Semesters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AAE9C3-1FF3-C16C-066C-E131E20E4DE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/>
              <a:t>Befragung nach dem letzten </a:t>
            </a:r>
            <a:r>
              <a:rPr lang="de-DE" dirty="0" smtClean="0"/>
              <a:t>Test</a:t>
            </a: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1F59C5E-A23B-AE52-E89E-C4AF428E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Maßnahme: „Dranbleiben-Tests“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EDEFA0-59BD-1791-1CBD-52C45F7225C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5938" y="762000"/>
            <a:ext cx="7465184" cy="600974"/>
          </a:xfrm>
        </p:spPr>
        <p:txBody>
          <a:bodyPr/>
          <a:lstStyle/>
          <a:p>
            <a:r>
              <a:rPr lang="de-DE" dirty="0"/>
              <a:t>Digitale Assessments im Rahmen der Vorlesung „Mathematik II“,</a:t>
            </a:r>
          </a:p>
          <a:p>
            <a:r>
              <a:rPr lang="de-DE" dirty="0" smtClean="0"/>
              <a:t>Sommer-Semester </a:t>
            </a:r>
            <a:r>
              <a:rPr lang="de-DE" dirty="0"/>
              <a:t>2022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571ADE1-7630-9944-55C6-5BC0107C8C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E6A02745-B977-5273-52DD-A729B4B0A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A3FF762D-66C4-9927-3253-8BFB4CD7074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5977" y="4274941"/>
          <a:ext cx="4679641" cy="220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EAEAAD9B-948B-293D-4ED5-CD21955948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05369" y="18535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2F16F6B9-7541-8DA8-0820-8FA8E535D2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82044" y="2069861"/>
          <a:ext cx="4378325" cy="196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7E8F541E-8D81-CADD-50D4-251C8844403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67716" y="4302548"/>
          <a:ext cx="4292653" cy="179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feld 23">
            <a:extLst>
              <a:ext uri="{FF2B5EF4-FFF2-40B4-BE49-F238E27FC236}">
                <a16:creationId xmlns:a16="http://schemas.microsoft.com/office/drawing/2014/main" id="{A837E248-6BA8-1B53-F39B-CE8CC818B8A4}"/>
              </a:ext>
            </a:extLst>
          </p:cNvPr>
          <p:cNvSpPr txBox="1"/>
          <p:nvPr/>
        </p:nvSpPr>
        <p:spPr>
          <a:xfrm>
            <a:off x="10717253" y="3905682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stimme voll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 ganz zu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57AFCE6-D327-3AA9-3F5C-94E1D451D461}"/>
              </a:ext>
            </a:extLst>
          </p:cNvPr>
          <p:cNvSpPr txBox="1"/>
          <p:nvPr/>
        </p:nvSpPr>
        <p:spPr>
          <a:xfrm>
            <a:off x="6942597" y="393975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stimme gar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nicht zu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8D571C9-DD5D-A3C7-AAA2-7B7007BC3AE4}"/>
              </a:ext>
            </a:extLst>
          </p:cNvPr>
          <p:cNvSpPr txBox="1"/>
          <p:nvPr/>
        </p:nvSpPr>
        <p:spPr>
          <a:xfrm>
            <a:off x="7167716" y="5970492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sehr schlecht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7AD2112-5998-5005-6B71-327E67900DA1}"/>
              </a:ext>
            </a:extLst>
          </p:cNvPr>
          <p:cNvSpPr txBox="1"/>
          <p:nvPr/>
        </p:nvSpPr>
        <p:spPr>
          <a:xfrm>
            <a:off x="10589480" y="5952609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sehr gut</a:t>
            </a:r>
          </a:p>
        </p:txBody>
      </p:sp>
      <p:sp>
        <p:nvSpPr>
          <p:cNvPr id="20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iLEARN@FB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ING, Dr. </a:t>
            </a: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Ulrich Galster (</a:t>
            </a:r>
            <a:r>
              <a:rPr kumimoji="0" lang="de-DE" sz="10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LfbA</a:t>
            </a: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0A3A6684-4C2D-94DA-A857-15581CEE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Meinungsbild der Studierenden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55B8B23-15F4-A97E-3FDC-21EE643F4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Einzelne Antworten aus den Freitextfragen der Befragung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2644541-52D9-F0E2-8D22-12987D7B99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BDD2D6F-931E-0370-3903-7BE388074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0E8C37E-B880-40B2-BEBC-51A5BE55A313}"/>
              </a:ext>
            </a:extLst>
          </p:cNvPr>
          <p:cNvSpPr txBox="1"/>
          <p:nvPr/>
        </p:nvSpPr>
        <p:spPr>
          <a:xfrm>
            <a:off x="596348" y="1530626"/>
            <a:ext cx="1148096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Frage: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Die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„Dranbleiben-Tests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 helfen mir, indem: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Ich versuche durch die Tests nachzuvollziehen, was wir an Themen besprochen haben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 es dient auch als Wiederholung.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 Stoff kontinuierlich nacharbeite, und mich besser auf die Klausur vorzubereiten.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Außerdem wird der Ehrgeiz geweckt da man die Tests bestehen möchte.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 muss die neuen Themen immer direkt wiederholen um die Test zu schaffen.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Dadurch sind nie ganz große Lücken entstanden und man kam gut in den Vorlesungen mit.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Frage: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Die „Dranbleiben-Tests“ können besser gemacht werden, indem: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Evtl. Zeitlich anders strukturieren, damit man gezwungen ist die Lerninhalte nicht nur am Vorlesungstag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sondern auch verteilt unter der Woche nachzuarbeiten, sonst hat man oft eine lange "Mathe-Pause„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Tests kompatibler für die Nutzung mit Tablets oder iPads programmieren.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Mehr Abstand zwischen den Tests und der Vorlesung oder die Tests über einen längeren Zeitraum verteilen.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[…]</a:t>
            </a:r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885" y="6459053"/>
            <a:ext cx="6970854" cy="18359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iLEARN@FB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ING, Dr. </a:t>
            </a: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Ulrich Galster (</a:t>
            </a:r>
            <a:r>
              <a:rPr kumimoji="0" lang="de-DE" sz="10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LfbA</a:t>
            </a: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9B5EF-CC02-459C-AFE8-30D11DA6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Sarina Ebling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9442D7-9AAE-442E-B8BB-5E28C2103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Studienerfolgskoordination</a:t>
            </a:r>
          </a:p>
          <a:p>
            <a:r>
              <a:rPr lang="de-DE" dirty="0"/>
              <a:t>Fachbereich Wiesbaden Business School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10E84A-D468-4252-949D-F8D8744450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D4301-3C84-4977-907A-87C5D6357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Hochschule RheinMain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AC7FB1-20F6-4BDF-9AF7-FFFE9C9B8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78C8A2B-6BCD-4F54-9A7C-03EEDF862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5878"/>
            <a:ext cx="11160000" cy="4702522"/>
          </a:xfrm>
        </p:spPr>
        <p:txBody>
          <a:bodyPr/>
          <a:lstStyle/>
          <a:p>
            <a:pPr lvl="2" indent="0">
              <a:lnSpc>
                <a:spcPct val="100000"/>
              </a:lnSpc>
              <a:buNone/>
            </a:pPr>
            <a:r>
              <a:rPr lang="de-DE" sz="2000" b="1" dirty="0"/>
              <a:t>Ziele</a:t>
            </a:r>
          </a:p>
          <a:p>
            <a:pPr lvl="3">
              <a:lnSpc>
                <a:spcPct val="100000"/>
              </a:lnSpc>
            </a:pPr>
            <a:r>
              <a:rPr lang="de-DE" sz="2000" dirty="0"/>
              <a:t>Erhöhung des Studienerfolgs durch Verbesserung der 90er Probe</a:t>
            </a:r>
          </a:p>
          <a:p>
            <a:pPr lvl="3">
              <a:lnSpc>
                <a:spcPct val="100000"/>
              </a:lnSpc>
            </a:pPr>
            <a:r>
              <a:rPr lang="de-DE" sz="2000" dirty="0"/>
              <a:t>Formative Assessments in mind. 25% der </a:t>
            </a:r>
            <a:r>
              <a:rPr lang="de-DE" sz="2000" dirty="0" err="1"/>
              <a:t>Anfänger:innenveranstaltungen</a:t>
            </a:r>
            <a:r>
              <a:rPr lang="de-DE" sz="2000" dirty="0"/>
              <a:t> (1. &amp; 2. Sem. BA)</a:t>
            </a:r>
          </a:p>
          <a:p>
            <a:pPr marL="360000" lvl="4" indent="0">
              <a:lnSpc>
                <a:spcPct val="100000"/>
              </a:lnSpc>
              <a:buNone/>
            </a:pPr>
            <a:r>
              <a:rPr lang="de-DE" sz="2000" dirty="0"/>
              <a:t>Steigerung der </a:t>
            </a:r>
            <a:r>
              <a:rPr lang="de-DE" sz="2000" dirty="0" err="1"/>
              <a:t>Absolvent:innenquote</a:t>
            </a:r>
            <a:endParaRPr lang="de-DE" sz="2000" dirty="0"/>
          </a:p>
          <a:p>
            <a:pPr lvl="2" indent="0">
              <a:lnSpc>
                <a:spcPct val="100000"/>
              </a:lnSpc>
              <a:buNone/>
            </a:pPr>
            <a:endParaRPr lang="de-DE" dirty="0"/>
          </a:p>
          <a:p>
            <a:pPr lvl="2" indent="0">
              <a:lnSpc>
                <a:spcPct val="100000"/>
              </a:lnSpc>
              <a:buNone/>
            </a:pPr>
            <a:r>
              <a:rPr lang="de-DE" sz="2000" b="1" dirty="0"/>
              <a:t>Bestandsaufnahme</a:t>
            </a:r>
          </a:p>
          <a:p>
            <a:pPr>
              <a:lnSpc>
                <a:spcPct val="100000"/>
              </a:lnSpc>
            </a:pPr>
            <a:r>
              <a:rPr lang="de-DE" dirty="0"/>
              <a:t>30er- und 90er-Probe</a:t>
            </a:r>
          </a:p>
          <a:p>
            <a:pPr>
              <a:lnSpc>
                <a:spcPct val="100000"/>
              </a:lnSpc>
            </a:pPr>
            <a:r>
              <a:rPr lang="de-DE" dirty="0"/>
              <a:t>Hochschulstatistik berichtet Abbruchquoten </a:t>
            </a:r>
          </a:p>
          <a:p>
            <a:pPr>
              <a:lnSpc>
                <a:spcPct val="100000"/>
              </a:lnSpc>
            </a:pPr>
            <a:r>
              <a:rPr lang="de-DE" sz="2000" dirty="0"/>
              <a:t>ITMZ stellt Fortschritts- &amp; Prüfungsdaten zusammen</a:t>
            </a:r>
          </a:p>
          <a:p>
            <a:pPr>
              <a:lnSpc>
                <a:spcPct val="100000"/>
              </a:lnSpc>
            </a:pPr>
            <a:r>
              <a:rPr lang="de-DE" dirty="0"/>
              <a:t>Universum Career Test</a:t>
            </a:r>
          </a:p>
          <a:p>
            <a:pPr>
              <a:lnSpc>
                <a:spcPct val="100000"/>
              </a:lnSpc>
            </a:pPr>
            <a:r>
              <a:rPr lang="de-DE" sz="2000" dirty="0"/>
              <a:t>Interview mit </a:t>
            </a:r>
            <a:r>
              <a:rPr lang="de-DE" sz="2000" dirty="0" err="1"/>
              <a:t>Studiengangsleiter:innen</a:t>
            </a:r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0EF47A-C190-46AE-B930-716F01AD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Studienerfolgskoordination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9B341F-D85E-4923-AAD5-CE30D66EC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762000"/>
            <a:ext cx="8280000" cy="600974"/>
          </a:xfrm>
        </p:spPr>
        <p:txBody>
          <a:bodyPr/>
          <a:lstStyle/>
          <a:p>
            <a:r>
              <a:rPr lang="de-DE" dirty="0" err="1"/>
              <a:t>iLEARN@WBS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16468-DFE8-43D0-9852-7FBF4984E7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8708BF-B083-4E0D-9A1E-C362FD1D0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Hochschule RheinMain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A44039-F8C3-4896-9A49-162326C55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B9A25AA7-ED5E-420D-BE9D-08986C49E34B}"/>
              </a:ext>
            </a:extLst>
          </p:cNvPr>
          <p:cNvSpPr/>
          <p:nvPr/>
        </p:nvSpPr>
        <p:spPr>
          <a:xfrm>
            <a:off x="515937" y="2476582"/>
            <a:ext cx="330896" cy="288099"/>
          </a:xfrm>
          <a:prstGeom prst="rightArrow">
            <a:avLst/>
          </a:prstGeom>
          <a:solidFill>
            <a:schemeClr val="tx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6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de-DE" dirty="0"/>
              <a:t>Planung und Durchführung des Hochschulinformationstags &amp; der Erstsemesterbegrüßung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Koordination von Rankings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Für einzelne Studiengänge &amp; Fachgruppen die Nachfragen &amp; Defizite erhoben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Bei Lehrenden &amp; Studierenden Handlungsfelder identifiziert</a:t>
            </a:r>
          </a:p>
          <a:p>
            <a:pPr lvl="2" indent="0">
              <a:buNone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2">
              <a:buNone/>
            </a:pPr>
            <a:r>
              <a:rPr lang="de-DE" dirty="0"/>
              <a:t>Mitarbeit bei der Prüfungsphase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Beratung am Didaktik-Helpdesk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Weiterbildung Prüfungssoftware</a:t>
            </a:r>
          </a:p>
          <a:p>
            <a:pPr lvl="2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2">
              <a:buNone/>
            </a:pPr>
            <a:r>
              <a:rPr lang="de-DE" dirty="0"/>
              <a:t>Aufbau Didaktik-Helpdesk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Onboarding der </a:t>
            </a:r>
            <a:r>
              <a:rPr lang="de-DE" dirty="0" err="1"/>
              <a:t>E-Tutor:innen</a:t>
            </a:r>
            <a:endParaRPr lang="de-DE" dirty="0"/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Beratung von Lehrenden zu formativen Assessments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/>
              <a:t>Diagnostisch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/>
              <a:t>Formativ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/>
              <a:t>Summativ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Erfolgte Maßnahmen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err="1"/>
              <a:t>iLEARN@WBS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Hochschule RheinMain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2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de-DE" dirty="0"/>
              <a:t>Auf Grundlage der Ergebnisse ein Screening für die WBS entwickeln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Digitale Tests erstellen &amp; wissenschaftlich begleiten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Koordination &amp; Zusammenarbeit mit Beratungsangeboten &amp; Evaluation</a:t>
            </a:r>
          </a:p>
          <a:p>
            <a:pPr lvl="2">
              <a:buNone/>
            </a:pPr>
            <a:endParaRPr lang="de-DE" dirty="0"/>
          </a:p>
          <a:p>
            <a:pPr lvl="2" indent="0">
              <a:buNone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2">
              <a:buNone/>
            </a:pPr>
            <a:r>
              <a:rPr lang="de-DE" dirty="0"/>
              <a:t>Mitarbeit am Leitfaden für e-Prüfungen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Beratung zu e-Prüfungen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Qualifizierung von Lehrenden 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2">
              <a:buNone/>
            </a:pPr>
            <a:r>
              <a:rPr lang="de-DE" dirty="0"/>
              <a:t>Ausbau Didaktik-Helpdesk</a:t>
            </a:r>
          </a:p>
          <a:p>
            <a:pPr lvl="2">
              <a:buNone/>
            </a:pPr>
            <a:endParaRPr lang="de-DE" dirty="0"/>
          </a:p>
          <a:p>
            <a:pPr lvl="2">
              <a:buNone/>
            </a:pPr>
            <a:r>
              <a:rPr lang="de-DE" dirty="0"/>
              <a:t>Gezielte Ansprache zur Ausweitung von formativen Assessments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/>
              <a:t>Diagnostisch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/>
              <a:t>Formativ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/>
              <a:t>Summativ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Geplante Maßnahmen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err="1"/>
              <a:t>iLEARN@WBS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Hochschule RheinMain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EEB11-F978-46A8-82D0-C859B429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26" y="1547812"/>
            <a:ext cx="11160125" cy="820738"/>
          </a:xfrm>
        </p:spPr>
        <p:txBody>
          <a:bodyPr/>
          <a:lstStyle/>
          <a:p>
            <a:r>
              <a:rPr lang="de-DE" dirty="0" smtClean="0"/>
              <a:t>Magdalene Biada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56D231-1E4F-472F-830E-037689E7D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26" y="2368550"/>
            <a:ext cx="11158860" cy="641201"/>
          </a:xfrm>
        </p:spPr>
        <p:txBody>
          <a:bodyPr/>
          <a:lstStyle/>
          <a:p>
            <a:r>
              <a:rPr lang="de-DE" dirty="0" smtClean="0"/>
              <a:t>Beraterin für Studierende im Projekt </a:t>
            </a:r>
            <a:r>
              <a:rPr lang="de-DE" dirty="0" err="1" smtClean="0"/>
              <a:t>iLEARN@hsrm</a:t>
            </a:r>
            <a:endParaRPr lang="de-DE" dirty="0" smtClean="0"/>
          </a:p>
          <a:p>
            <a:r>
              <a:rPr lang="de-DE" dirty="0" smtClean="0"/>
              <a:t>Competence &amp; Career Center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D5D30E-F3A3-44AE-9A23-F3CCF75287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4FC69B-8DF0-42C2-9FBE-B483C4270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847528" y="5639944"/>
            <a:ext cx="61926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Bild</a:t>
            </a:r>
            <a:r>
              <a:rPr lang="en-US" sz="1000" dirty="0"/>
              <a:t>: Screenshot „Gordon Moore on the early history of the semiconductor industry„, von ASML, YouTube)</a:t>
            </a:r>
            <a:endParaRPr lang="de-DE" sz="1000" dirty="0"/>
          </a:p>
        </p:txBody>
      </p:sp>
      <p:pic>
        <p:nvPicPr>
          <p:cNvPr id="1026" name="Picture 2" descr="Gordon Mo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196752"/>
            <a:ext cx="7884616" cy="4437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Moore‘sches</a:t>
            </a:r>
            <a:r>
              <a:rPr lang="de-DE" dirty="0" smtClean="0"/>
              <a:t> Gesetz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 descr="dvfdf"/>
          <p:cNvSpPr/>
          <p:nvPr/>
        </p:nvSpPr>
        <p:spPr>
          <a:xfrm>
            <a:off x="3215354" y="1570741"/>
            <a:ext cx="4440888" cy="4275366"/>
          </a:xfrm>
          <a:prstGeom prst="ellipse">
            <a:avLst/>
          </a:prstGeom>
          <a:noFill/>
          <a:ln w="247650">
            <a:solidFill>
              <a:schemeClr val="tx2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15170" y="1621543"/>
            <a:ext cx="4441072" cy="4275542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2285849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Orientierungshilfe für Studierende im Studienverlauf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F6AC8FD-9739-4976-9908-A0CEC2D17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197" y="2815097"/>
            <a:ext cx="8857224" cy="3735754"/>
          </a:xfrm>
        </p:spPr>
        <p:txBody>
          <a:bodyPr/>
          <a:lstStyle/>
          <a:p>
            <a:pPr lvl="2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9AB9D3-7252-4F7E-8A76-E74D4B0D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Aufgabenbereiche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49D49B-BCDD-4B99-8604-E3CA7F9475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3A80125-0822-431A-A400-1BEC488DE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Diagramm 8"/>
          <p:cNvGraphicFramePr/>
          <p:nvPr>
            <p:extLst/>
          </p:nvPr>
        </p:nvGraphicFramePr>
        <p:xfrm>
          <a:off x="2645096" y="1799195"/>
          <a:ext cx="5581406" cy="381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69633" y="1312494"/>
            <a:ext cx="41408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Individuelle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Beratung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Studierender und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gemeinsame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Auswertung der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durchgeführten Formativen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Rückkoppelung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auf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Angebote der HSRM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Beratung zu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über-</a:t>
            </a:r>
            <a:b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fachlichen Kompetenzen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346606" y="1636091"/>
            <a:ext cx="48157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Schnittstellenfunktion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zentral/dezentral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Schnittstelle zu anderen Bereichen der HSRM,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Unterstützungs- und Selbstlernangebote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anbieten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04013" y="5953247"/>
            <a:ext cx="835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Mitarbeit bei der </a:t>
            </a: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automatisierten Erstellung von Assessment-Auswertungen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Weiterentwicklung und Konzeption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von Angeboten für Studierende zur individuellen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Lernunterstützung in kritischen Studienphasen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7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5" grpId="0"/>
      <p:bldP spid="11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D9AB9D3-7252-4F7E-8A76-E74D4B0D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Projektstart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C39046-5CD8-4A4E-AD60-CFE1258471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Erste Schritte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49D49B-BCDD-4B99-8604-E3CA7F9475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3A80125-0822-431A-A400-1BEC488DE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EAC61B1D-71D2-4D46-AFFA-E59412133694}"/>
              </a:ext>
            </a:extLst>
          </p:cNvPr>
          <p:cNvSpPr txBox="1">
            <a:spLocks/>
          </p:cNvSpPr>
          <p:nvPr/>
        </p:nvSpPr>
        <p:spPr>
          <a:xfrm>
            <a:off x="7196139" y="1542356"/>
            <a:ext cx="3520800" cy="470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24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8000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1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7" name="Diagramm 16"/>
          <p:cNvGraphicFramePr/>
          <p:nvPr>
            <p:extLst/>
          </p:nvPr>
        </p:nvGraphicFramePr>
        <p:xfrm>
          <a:off x="651934" y="1862667"/>
          <a:ext cx="10795000" cy="522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2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5479"/>
          </a:xfrm>
        </p:spPr>
        <p:txBody>
          <a:bodyPr/>
          <a:lstStyle/>
          <a:p>
            <a:pPr marL="0" lvl="2" indent="0">
              <a:buNone/>
            </a:pPr>
            <a:r>
              <a:rPr lang="de-DE" dirty="0" smtClean="0"/>
              <a:t>Evaluation des </a:t>
            </a:r>
            <a:r>
              <a:rPr lang="de-DE" b="1" dirty="0" smtClean="0"/>
              <a:t>Beratungsbedarfs</a:t>
            </a:r>
          </a:p>
          <a:p>
            <a:pPr marL="0" lvl="2" indent="0">
              <a:buNone/>
            </a:pPr>
            <a:endParaRPr lang="de-DE" b="1" dirty="0"/>
          </a:p>
          <a:p>
            <a:pPr marL="0" lvl="2" indent="0">
              <a:buNone/>
            </a:pPr>
            <a:endParaRPr lang="de-DE" b="1" dirty="0" smtClean="0"/>
          </a:p>
          <a:p>
            <a:pPr marL="0" lvl="2" indent="0">
              <a:buNone/>
            </a:pPr>
            <a:endParaRPr lang="de-DE" b="1" dirty="0"/>
          </a:p>
          <a:p>
            <a:pPr marL="0" lvl="2" indent="0">
              <a:buNone/>
            </a:pPr>
            <a:endParaRPr lang="de-DE" b="1" dirty="0" smtClean="0"/>
          </a:p>
          <a:p>
            <a:pPr marL="0" lvl="2" indent="0">
              <a:buNone/>
            </a:pPr>
            <a:endParaRPr lang="de-DE" b="1" dirty="0"/>
          </a:p>
          <a:p>
            <a:pPr marL="0" lvl="2" indent="0">
              <a:buNone/>
            </a:pPr>
            <a:r>
              <a:rPr lang="de-DE" dirty="0" smtClean="0"/>
              <a:t>Erfassung </a:t>
            </a:r>
            <a:r>
              <a:rPr lang="de-DE" b="1" dirty="0" smtClean="0"/>
              <a:t>abbruchgefährdeter Studierender mithilfe des CP Screenings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2" indent="0">
              <a:buNone/>
            </a:pP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lvl="2" indent="-285750"/>
            <a:r>
              <a:rPr lang="de-DE" b="1" dirty="0" smtClean="0"/>
              <a:t>Finale Absprachen</a:t>
            </a:r>
            <a:r>
              <a:rPr lang="de-DE" dirty="0" smtClean="0"/>
              <a:t> und </a:t>
            </a:r>
            <a:r>
              <a:rPr lang="de-DE" b="1" dirty="0" smtClean="0"/>
              <a:t>Umsetzung</a:t>
            </a:r>
          </a:p>
          <a:p>
            <a:pPr marL="285750" lvl="2" indent="-285750"/>
            <a:endParaRPr lang="de-DE" b="1" dirty="0"/>
          </a:p>
          <a:p>
            <a:pPr marL="285750" lvl="2" indent="-285750"/>
            <a:endParaRPr lang="de-DE" b="1" dirty="0" smtClean="0"/>
          </a:p>
          <a:p>
            <a:pPr marL="285750" lvl="2" indent="-285750"/>
            <a:endParaRPr lang="de-DE" b="1" dirty="0" smtClean="0"/>
          </a:p>
          <a:p>
            <a:pPr lvl="2" indent="0">
              <a:buNone/>
            </a:pPr>
            <a:endParaRPr lang="de-DE" b="1" dirty="0" smtClean="0"/>
          </a:p>
          <a:p>
            <a:pPr marL="285750" lvl="2" indent="-285750"/>
            <a:r>
              <a:rPr lang="de-DE" dirty="0" smtClean="0"/>
              <a:t>Screening auf andere </a:t>
            </a:r>
            <a:r>
              <a:rPr lang="de-DE" b="1" dirty="0" smtClean="0"/>
              <a:t>Fachbereiche </a:t>
            </a:r>
            <a:r>
              <a:rPr lang="de-DE" dirty="0" smtClean="0"/>
              <a:t>übertragbar? </a:t>
            </a:r>
          </a:p>
          <a:p>
            <a:pPr marL="285750" lvl="2" indent="-285750"/>
            <a:r>
              <a:rPr lang="de-DE" dirty="0" smtClean="0"/>
              <a:t>Vernetzung </a:t>
            </a:r>
            <a:r>
              <a:rPr lang="de-DE" dirty="0"/>
              <a:t>mit </a:t>
            </a:r>
            <a:r>
              <a:rPr lang="de-DE" b="1" dirty="0" err="1"/>
              <a:t>SaG</a:t>
            </a:r>
            <a:r>
              <a:rPr lang="de-DE" dirty="0"/>
              <a:t> </a:t>
            </a:r>
            <a:endParaRPr lang="de-DE" dirty="0" smtClean="0"/>
          </a:p>
          <a:p>
            <a:pPr marL="285750" lvl="2" indent="-285750"/>
            <a:r>
              <a:rPr lang="de-DE" b="1" dirty="0" smtClean="0"/>
              <a:t>Screening auch bei </a:t>
            </a:r>
            <a:r>
              <a:rPr lang="de-DE" b="1" dirty="0"/>
              <a:t>Formativen </a:t>
            </a:r>
            <a:r>
              <a:rPr lang="de-DE" b="1" dirty="0" smtClean="0"/>
              <a:t>Assessments </a:t>
            </a:r>
            <a:r>
              <a:rPr lang="de-DE" dirty="0" smtClean="0"/>
              <a:t>denkbar? Welche Rolle spielen dabei Learning </a:t>
            </a:r>
            <a:r>
              <a:rPr lang="de-DE" dirty="0"/>
              <a:t>Analytics</a:t>
            </a:r>
            <a:r>
              <a:rPr lang="de-DE" dirty="0" smtClean="0"/>
              <a:t>?</a:t>
            </a:r>
            <a:endParaRPr lang="de-DE" dirty="0"/>
          </a:p>
          <a:p>
            <a:pPr marL="285750" lvl="2" indent="-285750"/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/>
          <a:lstStyle/>
          <a:p>
            <a:pPr marL="285750" lvl="2" indent="-285750"/>
            <a:r>
              <a:rPr lang="de-DE" b="1" dirty="0" smtClean="0"/>
              <a:t>Konzepterstellung </a:t>
            </a:r>
            <a:r>
              <a:rPr lang="de-DE" dirty="0" smtClean="0"/>
              <a:t>mit V.2 (Pauline Hallmann)</a:t>
            </a:r>
          </a:p>
          <a:p>
            <a:pPr marL="285750" lvl="2" indent="-285750"/>
            <a:r>
              <a:rPr lang="de-DE" dirty="0" smtClean="0"/>
              <a:t>Definition </a:t>
            </a:r>
            <a:r>
              <a:rPr lang="de-DE" dirty="0"/>
              <a:t>von </a:t>
            </a:r>
            <a:r>
              <a:rPr lang="de-DE" b="1" dirty="0"/>
              <a:t>Merkmalen</a:t>
            </a:r>
            <a:r>
              <a:rPr lang="de-DE" dirty="0"/>
              <a:t> gelungener </a:t>
            </a:r>
            <a:r>
              <a:rPr lang="de-DE" dirty="0" smtClean="0"/>
              <a:t>Beratung</a:t>
            </a:r>
          </a:p>
          <a:p>
            <a:pPr lvl="2" indent="0">
              <a:buNone/>
            </a:pPr>
            <a:endParaRPr lang="de-DE" dirty="0" smtClean="0"/>
          </a:p>
          <a:p>
            <a:pPr lvl="2" indent="0">
              <a:buNone/>
            </a:pPr>
            <a:endParaRPr lang="de-DE" dirty="0" smtClean="0"/>
          </a:p>
          <a:p>
            <a:pPr marL="285750" lvl="2" indent="-285750"/>
            <a:r>
              <a:rPr lang="de-DE" dirty="0" smtClean="0"/>
              <a:t>Austausch zum WBS </a:t>
            </a:r>
            <a:r>
              <a:rPr lang="de-DE" b="1" dirty="0" smtClean="0"/>
              <a:t>Screening </a:t>
            </a:r>
            <a:r>
              <a:rPr lang="de-DE" dirty="0" smtClean="0"/>
              <a:t>(Sarina Ebling)</a:t>
            </a:r>
            <a:r>
              <a:rPr lang="de-DE" b="1" dirty="0" smtClean="0"/>
              <a:t> </a:t>
            </a:r>
            <a:r>
              <a:rPr lang="de-DE" dirty="0" smtClean="0"/>
              <a:t>und Justitiariat</a:t>
            </a:r>
            <a:r>
              <a:rPr lang="de-DE" dirty="0"/>
              <a:t> </a:t>
            </a:r>
            <a:r>
              <a:rPr lang="de-DE" dirty="0" smtClean="0"/>
              <a:t>(Christian Huhn)</a:t>
            </a:r>
            <a:endParaRPr lang="de-DE" dirty="0"/>
          </a:p>
          <a:p>
            <a:pPr marL="285750" lvl="2" indent="-285750"/>
            <a:r>
              <a:rPr lang="de-DE" dirty="0" smtClean="0"/>
              <a:t>Vernetzung mit </a:t>
            </a:r>
            <a:r>
              <a:rPr lang="de-DE" b="1" dirty="0" err="1" smtClean="0"/>
              <a:t>DiVine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PROJEKTZIEL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IST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SOLL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Meilensteine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smtClean="0"/>
              <a:t>Beratung, Austausch, Weiterentwicklung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1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5479"/>
          </a:xfrm>
        </p:spPr>
        <p:txBody>
          <a:bodyPr/>
          <a:lstStyle/>
          <a:p>
            <a:pPr marL="0" lvl="2" indent="0">
              <a:buNone/>
            </a:pPr>
            <a:r>
              <a:rPr lang="de-DE" b="1" dirty="0" smtClean="0"/>
              <a:t>Verschränkung</a:t>
            </a:r>
            <a:r>
              <a:rPr lang="de-DE" dirty="0" smtClean="0"/>
              <a:t> </a:t>
            </a:r>
            <a:r>
              <a:rPr lang="de-DE" dirty="0"/>
              <a:t>der Rückmeldungen aus den Assessments mit Unterstützungs- und </a:t>
            </a:r>
            <a:r>
              <a:rPr lang="de-DE" dirty="0" smtClean="0"/>
              <a:t>Beratungsangeboten</a:t>
            </a:r>
            <a:endParaRPr lang="de-DE" b="1" dirty="0">
              <a:solidFill>
                <a:schemeClr val="bg1">
                  <a:lumMod val="85000"/>
                </a:schemeClr>
              </a:solidFill>
            </a:endParaRPr>
          </a:p>
          <a:p>
            <a:pPr lvl="2" indent="0">
              <a:buNone/>
            </a:pPr>
            <a:endParaRPr lang="de-DE" b="1" dirty="0"/>
          </a:p>
          <a:p>
            <a:pPr lvl="2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2" indent="0">
              <a:buNone/>
            </a:pP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lvl="2" indent="-285750"/>
            <a:r>
              <a:rPr lang="de-DE" b="1" dirty="0" smtClean="0"/>
              <a:t>Digitalisierung</a:t>
            </a:r>
            <a:r>
              <a:rPr lang="de-DE" dirty="0" smtClean="0"/>
              <a:t> </a:t>
            </a:r>
            <a:r>
              <a:rPr lang="de-DE" dirty="0"/>
              <a:t>der </a:t>
            </a:r>
            <a:r>
              <a:rPr lang="de-DE" dirty="0" smtClean="0"/>
              <a:t>Datenbank</a:t>
            </a:r>
          </a:p>
          <a:p>
            <a:pPr marL="285750" lvl="2" indent="-285750"/>
            <a:r>
              <a:rPr lang="de-DE" dirty="0" smtClean="0"/>
              <a:t>Digitale </a:t>
            </a:r>
            <a:r>
              <a:rPr lang="de-DE" b="1" dirty="0"/>
              <a:t>automatisierte Rückmeldung </a:t>
            </a:r>
            <a:r>
              <a:rPr lang="de-DE" dirty="0" smtClean="0"/>
              <a:t>zu </a:t>
            </a:r>
            <a:r>
              <a:rPr lang="de-DE" dirty="0"/>
              <a:t>Assessments</a:t>
            </a:r>
            <a:r>
              <a:rPr lang="de-DE" dirty="0" smtClean="0"/>
              <a:t>?</a:t>
            </a:r>
            <a:endParaRPr lang="de-DE" dirty="0"/>
          </a:p>
          <a:p>
            <a:pPr lvl="2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/>
          <a:lstStyle/>
          <a:p>
            <a:pPr marL="285750" lvl="2" indent="-285750"/>
            <a:r>
              <a:rPr lang="de-DE" b="1" dirty="0" smtClean="0"/>
              <a:t>Bestandsaufnahme</a:t>
            </a:r>
            <a:r>
              <a:rPr lang="de-DE" dirty="0" smtClean="0"/>
              <a:t> </a:t>
            </a:r>
            <a:r>
              <a:rPr lang="de-DE" dirty="0"/>
              <a:t>und Katalogisierung bestehender Angebote (anlassbezogen mit Filterfunktion)</a:t>
            </a:r>
          </a:p>
          <a:p>
            <a:pPr marL="285750" lvl="2" indent="-285750"/>
            <a:r>
              <a:rPr lang="de-DE" dirty="0"/>
              <a:t>Erstellung eines </a:t>
            </a:r>
            <a:r>
              <a:rPr lang="de-DE" dirty="0" smtClean="0"/>
              <a:t>vorläufigen </a:t>
            </a:r>
            <a:r>
              <a:rPr lang="de-DE" b="1" dirty="0" smtClean="0"/>
              <a:t>Beratungskonzepts</a:t>
            </a:r>
            <a:endParaRPr lang="de-DE" b="1" dirty="0"/>
          </a:p>
          <a:p>
            <a:pPr marL="285750" lvl="2" indent="-285750"/>
            <a:r>
              <a:rPr lang="de-DE" b="1" dirty="0"/>
              <a:t>Digitale Schnittstelle </a:t>
            </a:r>
            <a:r>
              <a:rPr lang="de-DE" dirty="0"/>
              <a:t>zur </a:t>
            </a:r>
            <a:r>
              <a:rPr lang="de-DE" dirty="0" smtClean="0"/>
              <a:t>Beratung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PROJEKTZIEL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IST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SOLL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Meilensteine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smtClean="0"/>
              <a:t>Beratung, Austausch, Weiterentwicklung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0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5479"/>
          </a:xfrm>
        </p:spPr>
        <p:txBody>
          <a:bodyPr/>
          <a:lstStyle/>
          <a:p>
            <a:pPr marL="0" lvl="2" indent="0">
              <a:buNone/>
            </a:pPr>
            <a:r>
              <a:rPr lang="de-DE" dirty="0" smtClean="0"/>
              <a:t>Verbesserung </a:t>
            </a:r>
            <a:r>
              <a:rPr lang="de-DE" dirty="0"/>
              <a:t>der </a:t>
            </a:r>
            <a:r>
              <a:rPr lang="de-DE" b="1" dirty="0"/>
              <a:t>Studieneingangsphase</a:t>
            </a:r>
            <a:r>
              <a:rPr lang="de-DE" dirty="0"/>
              <a:t> unter Berücksichtigung der Hochschulzugangsberechtigung</a:t>
            </a:r>
          </a:p>
          <a:p>
            <a:pPr lvl="2" indent="0">
              <a:buNone/>
            </a:pPr>
            <a:endParaRPr lang="de-DE" b="1" dirty="0" smtClean="0"/>
          </a:p>
          <a:p>
            <a:pPr lvl="2" indent="0">
              <a:buNone/>
            </a:pPr>
            <a:endParaRPr lang="de-DE" b="1" dirty="0" smtClean="0"/>
          </a:p>
          <a:p>
            <a:pPr lvl="2" indent="0">
              <a:buNone/>
            </a:pPr>
            <a:endParaRPr lang="de-DE" b="1" dirty="0"/>
          </a:p>
          <a:p>
            <a:pPr lvl="2" indent="0">
              <a:buNone/>
            </a:pPr>
            <a:endParaRPr lang="de-DE" b="1" dirty="0" smtClean="0"/>
          </a:p>
          <a:p>
            <a:pPr lvl="2" indent="0">
              <a:buNone/>
            </a:pPr>
            <a:endParaRPr lang="de-DE" b="1" dirty="0" smtClean="0"/>
          </a:p>
          <a:p>
            <a:pPr lvl="2" indent="0">
              <a:buNone/>
            </a:pPr>
            <a:endParaRPr lang="de-DE" b="1" dirty="0" smtClean="0"/>
          </a:p>
          <a:p>
            <a:pPr lvl="2" indent="0">
              <a:buNone/>
            </a:pPr>
            <a:endParaRPr lang="de-DE" b="1" dirty="0"/>
          </a:p>
          <a:p>
            <a:pPr lvl="2" indent="0">
              <a:buNone/>
            </a:pPr>
            <a:endParaRPr lang="de-DE" b="1" dirty="0"/>
          </a:p>
          <a:p>
            <a:pPr lvl="2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2" indent="0">
              <a:buNone/>
            </a:pP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lvl="2" indent="-285750"/>
            <a:r>
              <a:rPr lang="de-DE" dirty="0" smtClean="0"/>
              <a:t>Anpassung </a:t>
            </a:r>
            <a:r>
              <a:rPr lang="de-DE" dirty="0"/>
              <a:t>der </a:t>
            </a:r>
            <a:r>
              <a:rPr lang="de-DE" b="1" dirty="0"/>
              <a:t>Rückmeldungen</a:t>
            </a:r>
            <a:r>
              <a:rPr lang="de-DE" dirty="0"/>
              <a:t> und der Kontakte bei den </a:t>
            </a:r>
            <a:r>
              <a:rPr lang="de-DE" dirty="0" smtClean="0"/>
              <a:t>Erwartungschecks</a:t>
            </a:r>
          </a:p>
          <a:p>
            <a:pPr marL="285750" lvl="2" indent="-285750"/>
            <a:r>
              <a:rPr lang="de-DE" dirty="0" smtClean="0"/>
              <a:t>Vernetzung </a:t>
            </a:r>
            <a:r>
              <a:rPr lang="de-DE" dirty="0"/>
              <a:t>mit </a:t>
            </a:r>
            <a:r>
              <a:rPr lang="de-DE" b="1" dirty="0" err="1" smtClean="0"/>
              <a:t>SaG</a:t>
            </a:r>
            <a:endParaRPr lang="de-DE" b="1" dirty="0" smtClean="0"/>
          </a:p>
          <a:p>
            <a:pPr marL="285750" lvl="2" indent="-285750"/>
            <a:r>
              <a:rPr lang="de-DE" b="1" dirty="0"/>
              <a:t>Digitaler Wegweiser </a:t>
            </a:r>
            <a:r>
              <a:rPr lang="de-DE" dirty="0"/>
              <a:t>als Orientierungshilfe zur eigenen </a:t>
            </a:r>
            <a:r>
              <a:rPr lang="de-DE" dirty="0" smtClean="0"/>
              <a:t>Kompetenzentwicklung</a:t>
            </a:r>
            <a:endParaRPr lang="de-DE" b="1" dirty="0"/>
          </a:p>
          <a:p>
            <a:pPr marL="285750" lvl="2" indent="-285750"/>
            <a:r>
              <a:rPr lang="de-DE" dirty="0" smtClean="0"/>
              <a:t>Ggf. Angebot </a:t>
            </a:r>
            <a:r>
              <a:rPr lang="de-DE" dirty="0"/>
              <a:t>zum Thema </a:t>
            </a:r>
            <a:r>
              <a:rPr lang="de-DE" b="1" dirty="0" smtClean="0"/>
              <a:t>Motivation </a:t>
            </a:r>
            <a:r>
              <a:rPr lang="de-DE" dirty="0" smtClean="0"/>
              <a:t>im Studium?</a:t>
            </a:r>
            <a:endParaRPr lang="de-DE" dirty="0"/>
          </a:p>
          <a:p>
            <a:pPr lvl="2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/>
          <a:lstStyle/>
          <a:p>
            <a:pPr marL="285750" lvl="2" indent="-285750"/>
            <a:r>
              <a:rPr lang="de-DE" dirty="0" smtClean="0"/>
              <a:t>Verschränkung </a:t>
            </a:r>
            <a:r>
              <a:rPr lang="de-DE" dirty="0"/>
              <a:t>bestehender </a:t>
            </a:r>
            <a:r>
              <a:rPr lang="de-DE" b="1" dirty="0"/>
              <a:t>Diagnostischer Assessments </a:t>
            </a:r>
            <a:r>
              <a:rPr lang="de-DE" dirty="0"/>
              <a:t>mit </a:t>
            </a:r>
            <a:r>
              <a:rPr lang="de-DE" dirty="0" smtClean="0"/>
              <a:t>Unterstützungsangeboten</a:t>
            </a:r>
          </a:p>
          <a:p>
            <a:pPr marL="285750" lvl="2" indent="-285750"/>
            <a:r>
              <a:rPr lang="de-DE" dirty="0" smtClean="0"/>
              <a:t>Austausch </a:t>
            </a:r>
            <a:r>
              <a:rPr lang="de-DE" dirty="0"/>
              <a:t>mit </a:t>
            </a:r>
            <a:r>
              <a:rPr lang="de-DE" b="1" dirty="0" err="1"/>
              <a:t>DiVine</a:t>
            </a:r>
            <a:endParaRPr lang="de-DE" dirty="0"/>
          </a:p>
          <a:p>
            <a:pPr marL="285750" lvl="2" indent="-285750"/>
            <a:r>
              <a:rPr lang="de-DE" dirty="0"/>
              <a:t>Regelmäßiger Austausch mit der </a:t>
            </a:r>
            <a:r>
              <a:rPr lang="de-DE" b="1" dirty="0" smtClean="0"/>
              <a:t>Studienberatung</a:t>
            </a:r>
          </a:p>
          <a:p>
            <a:pPr lvl="2" indent="0">
              <a:buNone/>
            </a:pPr>
            <a:endParaRPr lang="de-DE" b="1" dirty="0" smtClean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PROJEKTZIEL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IST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SOLL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Meilensteine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/>
              <a:t>Beratung, Austausch, Weiterentwicklung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5479"/>
          </a:xfrm>
        </p:spPr>
        <p:txBody>
          <a:bodyPr/>
          <a:lstStyle/>
          <a:p>
            <a:pPr marL="0" lvl="2" indent="0">
              <a:buNone/>
            </a:pPr>
            <a:r>
              <a:rPr lang="de-DE" b="1" dirty="0" smtClean="0"/>
              <a:t>Beratungsevaluation</a:t>
            </a:r>
            <a:endParaRPr lang="de-DE" dirty="0" smtClean="0">
              <a:solidFill>
                <a:schemeClr val="tx2"/>
              </a:solidFill>
            </a:endParaRPr>
          </a:p>
          <a:p>
            <a:pPr lvl="2" indent="0">
              <a:buNone/>
            </a:pPr>
            <a:endParaRPr lang="de-DE" dirty="0">
              <a:solidFill>
                <a:schemeClr val="tx2"/>
              </a:solidFill>
            </a:endParaRPr>
          </a:p>
          <a:p>
            <a:pPr lvl="2" indent="0">
              <a:buNone/>
            </a:pPr>
            <a:endParaRPr lang="de-DE" dirty="0" smtClean="0">
              <a:solidFill>
                <a:schemeClr val="tx2"/>
              </a:solidFill>
            </a:endParaRPr>
          </a:p>
          <a:p>
            <a:pPr lvl="2" indent="0">
              <a:buNone/>
            </a:pPr>
            <a:endParaRPr lang="de-DE" dirty="0" smtClean="0">
              <a:solidFill>
                <a:schemeClr val="tx2"/>
              </a:solidFill>
            </a:endParaRPr>
          </a:p>
          <a:p>
            <a:pPr lvl="2" indent="0">
              <a:buNone/>
            </a:pPr>
            <a:endParaRPr lang="de-DE" dirty="0">
              <a:solidFill>
                <a:schemeClr val="tx2"/>
              </a:solidFill>
            </a:endParaRPr>
          </a:p>
          <a:p>
            <a:pPr lvl="2" indent="0">
              <a:buNone/>
            </a:pPr>
            <a:endParaRPr lang="de-DE" dirty="0" smtClean="0">
              <a:solidFill>
                <a:schemeClr val="tx2"/>
              </a:solidFill>
            </a:endParaRPr>
          </a:p>
          <a:p>
            <a:pPr lvl="2" indent="0">
              <a:buNone/>
            </a:pPr>
            <a:endParaRPr lang="de-DE" dirty="0"/>
          </a:p>
          <a:p>
            <a:pPr lvl="2" indent="0">
              <a:buNone/>
            </a:pPr>
            <a:endParaRPr lang="de-DE" dirty="0"/>
          </a:p>
          <a:p>
            <a:pPr lvl="2" indent="0">
              <a:buNone/>
            </a:pPr>
            <a:endParaRPr lang="de-DE" dirty="0"/>
          </a:p>
          <a:p>
            <a:pPr lvl="2" indent="0">
              <a:buNone/>
            </a:pPr>
            <a:endParaRPr lang="de-DE" dirty="0" smtClean="0"/>
          </a:p>
          <a:p>
            <a:pPr lvl="2" indent="0">
              <a:buNone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lvl="2" indent="-285750"/>
            <a:r>
              <a:rPr lang="de-DE" dirty="0"/>
              <a:t>Finale Absprachen zur </a:t>
            </a:r>
            <a:r>
              <a:rPr lang="de-DE" b="1" dirty="0"/>
              <a:t>Erstellung des Fragebogens</a:t>
            </a:r>
            <a:endParaRPr lang="de-DE" dirty="0"/>
          </a:p>
          <a:p>
            <a:pPr marL="285750" lvl="2" indent="-285750"/>
            <a:r>
              <a:rPr lang="de-DE" b="1" dirty="0"/>
              <a:t>Einsatz</a:t>
            </a:r>
            <a:r>
              <a:rPr lang="de-DE" dirty="0"/>
              <a:t> des Fragebogens in Beratungssituationen</a:t>
            </a:r>
          </a:p>
          <a:p>
            <a:pPr marL="285750" lvl="2" indent="-285750"/>
            <a:r>
              <a:rPr lang="de-DE" b="1" dirty="0" smtClean="0"/>
              <a:t>Einsatz </a:t>
            </a:r>
            <a:r>
              <a:rPr lang="de-DE" dirty="0" smtClean="0"/>
              <a:t>denkbar </a:t>
            </a:r>
            <a:r>
              <a:rPr lang="de-DE" dirty="0"/>
              <a:t>für </a:t>
            </a:r>
            <a:r>
              <a:rPr lang="de-DE" dirty="0" smtClean="0"/>
              <a:t>weitere </a:t>
            </a:r>
            <a:r>
              <a:rPr lang="de-DE" dirty="0"/>
              <a:t>Bereiche?</a:t>
            </a:r>
          </a:p>
          <a:p>
            <a:pPr marL="285750" lvl="2" indent="-285750"/>
            <a:r>
              <a:rPr lang="de-DE" dirty="0"/>
              <a:t>Definition eines </a:t>
            </a:r>
            <a:r>
              <a:rPr lang="de-DE" b="1" dirty="0"/>
              <a:t>Rückkoppelungsprozesses</a:t>
            </a:r>
            <a:r>
              <a:rPr lang="de-DE" dirty="0"/>
              <a:t> zwischen dem Bedarf der Studierenden und den Angeboten der HSRM</a:t>
            </a:r>
          </a:p>
          <a:p>
            <a:pPr lvl="2" indent="0">
              <a:buNone/>
            </a:pPr>
            <a:endParaRPr lang="de-DE" dirty="0" smtClean="0"/>
          </a:p>
          <a:p>
            <a:pPr lvl="2" indent="0">
              <a:buNone/>
            </a:pPr>
            <a:endParaRPr lang="de-DE" dirty="0"/>
          </a:p>
          <a:p>
            <a:pPr lvl="2" indent="0">
              <a:buNone/>
            </a:pPr>
            <a:endParaRPr lang="de-DE" dirty="0"/>
          </a:p>
          <a:p>
            <a:pPr lvl="2" indent="0">
              <a:buNone/>
            </a:pPr>
            <a:endParaRPr lang="de-DE" dirty="0" smtClean="0"/>
          </a:p>
          <a:p>
            <a:pPr lvl="2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60513" y="2139271"/>
            <a:ext cx="3520800" cy="4112304"/>
          </a:xfrm>
        </p:spPr>
        <p:txBody>
          <a:bodyPr/>
          <a:lstStyle/>
          <a:p>
            <a:pPr marL="285750" lvl="2" indent="-285750"/>
            <a:r>
              <a:rPr lang="de-DE" b="1" dirty="0"/>
              <a:t>Konzepterstellung </a:t>
            </a:r>
            <a:r>
              <a:rPr lang="de-DE" dirty="0"/>
              <a:t>mit V.2 (Pauline Hallmann)</a:t>
            </a:r>
          </a:p>
          <a:p>
            <a:pPr lvl="2" indent="0">
              <a:buNone/>
            </a:pPr>
            <a:endParaRPr lang="de-DE" b="1" dirty="0" smtClean="0"/>
          </a:p>
          <a:p>
            <a:pPr lvl="2" indent="0">
              <a:buNone/>
            </a:pPr>
            <a:endParaRPr lang="de-DE" b="1" dirty="0"/>
          </a:p>
          <a:p>
            <a:pPr lvl="2" indent="0">
              <a:buNone/>
            </a:pPr>
            <a:endParaRPr lang="de-DE" b="1" dirty="0" smtClean="0"/>
          </a:p>
          <a:p>
            <a:pPr lvl="2" indent="0">
              <a:buNone/>
            </a:pPr>
            <a:endParaRPr lang="de-DE" b="1" dirty="0"/>
          </a:p>
          <a:p>
            <a:pPr lvl="2" indent="0">
              <a:buNone/>
            </a:pPr>
            <a:endParaRPr lang="de-DE" b="1" dirty="0" smtClean="0"/>
          </a:p>
          <a:p>
            <a:pPr lvl="2" indent="0">
              <a:buNone/>
            </a:pPr>
            <a:endParaRPr lang="de-DE" b="1" dirty="0"/>
          </a:p>
          <a:p>
            <a:pPr lvl="2" indent="0">
              <a:buNone/>
            </a:pPr>
            <a:endParaRPr lang="de-DE" b="1" dirty="0" smtClean="0"/>
          </a:p>
          <a:p>
            <a:pPr lvl="2" indent="0">
              <a:buNone/>
            </a:pPr>
            <a:endParaRPr lang="de-DE" b="1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PROJEKTZIEL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IST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SOLL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Meilensteine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/>
              <a:t>Beratung, Austausch, Weiterentwicklung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 txBox="1">
            <a:spLocks/>
          </p:cNvSpPr>
          <p:nvPr/>
        </p:nvSpPr>
        <p:spPr>
          <a:xfrm>
            <a:off x="8150200" y="2139271"/>
            <a:ext cx="3520800" cy="4112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24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8000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1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9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136096"/>
            <a:ext cx="3520800" cy="4115479"/>
          </a:xfrm>
        </p:spPr>
        <p:txBody>
          <a:bodyPr/>
          <a:lstStyle/>
          <a:p>
            <a:pPr marL="0" lvl="2" indent="0">
              <a:buNone/>
            </a:pPr>
            <a:r>
              <a:rPr lang="de-DE" b="1" dirty="0"/>
              <a:t>O</a:t>
            </a:r>
            <a:r>
              <a:rPr lang="de-DE" b="1" dirty="0" smtClean="0"/>
              <a:t>rientierungshilfe für Studieninteressierte und Studierende</a:t>
            </a:r>
            <a:endParaRPr lang="de-DE" dirty="0"/>
          </a:p>
          <a:p>
            <a:pPr lvl="2" indent="0">
              <a:buNone/>
            </a:pPr>
            <a:endParaRPr lang="de-DE" dirty="0" smtClean="0"/>
          </a:p>
          <a:p>
            <a:pPr lvl="2" indent="0">
              <a:buNone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285750" lvl="2" indent="-285750"/>
            <a:r>
              <a:rPr lang="de-DE" dirty="0"/>
              <a:t>Einbettung und Sichtbarmachung von Angeboten </a:t>
            </a:r>
            <a:r>
              <a:rPr lang="de-DE" dirty="0" smtClean="0"/>
              <a:t>im </a:t>
            </a:r>
            <a:r>
              <a:rPr lang="de-DE" b="1" dirty="0" smtClean="0"/>
              <a:t>Studienverlauf</a:t>
            </a:r>
          </a:p>
          <a:p>
            <a:pPr marL="285750" lvl="2" indent="-285750"/>
            <a:r>
              <a:rPr lang="de-DE" b="1" dirty="0" smtClean="0"/>
              <a:t>Digitalen </a:t>
            </a:r>
            <a:r>
              <a:rPr lang="de-DE" b="1" dirty="0"/>
              <a:t>Wegweiser </a:t>
            </a:r>
            <a:r>
              <a:rPr lang="de-DE" dirty="0"/>
              <a:t>für Abteilungen verfügbar </a:t>
            </a:r>
            <a:r>
              <a:rPr lang="de-DE" dirty="0" smtClean="0"/>
              <a:t>machen</a:t>
            </a:r>
          </a:p>
          <a:p>
            <a:pPr marL="285750" lvl="2" indent="-285750"/>
            <a:r>
              <a:rPr lang="de-DE" dirty="0" smtClean="0"/>
              <a:t>Förderung </a:t>
            </a:r>
            <a:r>
              <a:rPr lang="de-DE" dirty="0"/>
              <a:t>engerer Zusammenarbeit der </a:t>
            </a:r>
            <a:r>
              <a:rPr lang="de-DE" b="1" dirty="0" smtClean="0"/>
              <a:t>Beratungsstellen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35234" y="2139271"/>
            <a:ext cx="3520800" cy="4112304"/>
          </a:xfrm>
        </p:spPr>
        <p:txBody>
          <a:bodyPr/>
          <a:lstStyle/>
          <a:p>
            <a:pPr marL="285750" lvl="2" indent="-285750"/>
            <a:r>
              <a:rPr lang="de-DE" dirty="0" smtClean="0"/>
              <a:t>Bekanntmachung </a:t>
            </a:r>
            <a:r>
              <a:rPr lang="de-DE" dirty="0"/>
              <a:t>des </a:t>
            </a:r>
            <a:r>
              <a:rPr lang="de-DE" b="1" dirty="0" smtClean="0"/>
              <a:t>Beratungskonzeptes</a:t>
            </a:r>
            <a:endParaRPr lang="de-DE" b="1" dirty="0"/>
          </a:p>
          <a:p>
            <a:pPr marL="285750" lvl="2" indent="-285750"/>
            <a:r>
              <a:rPr lang="de-DE" dirty="0"/>
              <a:t>Weiterentwicklung und Anpassung des </a:t>
            </a:r>
            <a:r>
              <a:rPr lang="de-DE" b="1" dirty="0"/>
              <a:t>Digitalen </a:t>
            </a:r>
            <a:r>
              <a:rPr lang="de-DE" b="1" dirty="0" smtClean="0"/>
              <a:t>Wegweisers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PROJEKTZIEL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IST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SOLL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Meilensteine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/>
              <a:t>Beratung, Austausch, Weiterentwicklung</a:t>
            </a:r>
          </a:p>
          <a:p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 txBox="1">
            <a:spLocks/>
          </p:cNvSpPr>
          <p:nvPr/>
        </p:nvSpPr>
        <p:spPr>
          <a:xfrm>
            <a:off x="8150200" y="2139271"/>
            <a:ext cx="3520800" cy="4112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ts val="24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8000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ts val="18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1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8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78C8A2B-6BCD-4F54-9A7C-03EEDF862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5878"/>
            <a:ext cx="11160000" cy="4702522"/>
          </a:xfrm>
        </p:spPr>
        <p:txBody>
          <a:bodyPr/>
          <a:lstStyle/>
          <a:p>
            <a:r>
              <a:rPr lang="de-DE" dirty="0" smtClean="0"/>
              <a:t>Identifikation von potentiellen Synergien innerhalb der Angebotsstruktur der HSRM</a:t>
            </a:r>
          </a:p>
          <a:p>
            <a:endParaRPr lang="de-DE" dirty="0" smtClean="0"/>
          </a:p>
          <a:p>
            <a:r>
              <a:rPr lang="de-DE" dirty="0" smtClean="0"/>
              <a:t>Bekanntmachen des </a:t>
            </a:r>
            <a:r>
              <a:rPr lang="de-DE" dirty="0" err="1" smtClean="0"/>
              <a:t>iLEARN@hsrm</a:t>
            </a:r>
            <a:r>
              <a:rPr lang="de-DE" dirty="0" err="1"/>
              <a:t>-</a:t>
            </a:r>
            <a:r>
              <a:rPr lang="de-DE" dirty="0" err="1" smtClean="0"/>
              <a:t>Beratungsangebots</a:t>
            </a:r>
            <a:endParaRPr lang="de-DE" dirty="0" smtClean="0"/>
          </a:p>
          <a:p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de-DE" dirty="0" smtClean="0"/>
              <a:t>Steigerung der Beratungsmotivation von Studierenden</a:t>
            </a:r>
          </a:p>
          <a:p>
            <a:endParaRPr lang="de-DE" dirty="0" smtClean="0"/>
          </a:p>
          <a:p>
            <a:r>
              <a:rPr lang="de-DE" dirty="0" smtClean="0"/>
              <a:t>Klärung der Frage, was die HSRM für Studieninteressierte im Rahmen von Kompetenzerwerb </a:t>
            </a:r>
            <a:r>
              <a:rPr lang="de-DE" i="1" dirty="0" smtClean="0"/>
              <a:t>vor</a:t>
            </a:r>
            <a:r>
              <a:rPr lang="de-DE" dirty="0" smtClean="0"/>
              <a:t> dem Studium anbietet</a:t>
            </a:r>
            <a:endParaRPr lang="de-DE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0EF47A-C190-46AE-B930-716F01AD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9B341F-D85E-4923-AAD5-CE30D66EC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762000"/>
            <a:ext cx="8280000" cy="600974"/>
          </a:xfrm>
        </p:spPr>
        <p:txBody>
          <a:bodyPr/>
          <a:lstStyle/>
          <a:p>
            <a:r>
              <a:rPr lang="de-DE" dirty="0" smtClean="0"/>
              <a:t>im Projekt </a:t>
            </a:r>
            <a:r>
              <a:rPr lang="de-DE" dirty="0" err="1" smtClean="0"/>
              <a:t>iLEARN@hsrm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116468-DFE8-43D0-9852-7FBF4984E7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A44039-F8C3-4896-9A49-162326C55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9B5EF-CC02-459C-AFE8-30D11DA6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Pauline Hallmann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9442D7-9AAE-442E-B8BB-5E28C2103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26" y="2368550"/>
            <a:ext cx="11158860" cy="641201"/>
          </a:xfrm>
        </p:spPr>
        <p:txBody>
          <a:bodyPr/>
          <a:lstStyle/>
          <a:p>
            <a:r>
              <a:rPr lang="de-DE" dirty="0" smtClean="0"/>
              <a:t>Evaluation iLEARN (Umfang 50%)</a:t>
            </a:r>
          </a:p>
          <a:p>
            <a:r>
              <a:rPr lang="de-DE" dirty="0" smtClean="0"/>
              <a:t>SG </a:t>
            </a:r>
            <a:r>
              <a:rPr lang="de-DE" dirty="0"/>
              <a:t>V.2 </a:t>
            </a:r>
            <a:r>
              <a:rPr lang="de-DE" dirty="0" smtClean="0"/>
              <a:t>Evaluation </a:t>
            </a:r>
            <a:r>
              <a:rPr lang="de-DE" dirty="0"/>
              <a:t>und </a:t>
            </a:r>
            <a:r>
              <a:rPr lang="de-DE" dirty="0" smtClean="0"/>
              <a:t>Hochschulstatistik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10E84A-D468-4252-949D-F8D8744450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D4301-3C84-4977-907A-87C5D6357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PowerPoint Master - Hochschule RheinMain</a:t>
            </a:r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AC7FB1-20F6-4BDF-9AF7-FFFE9C9B8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3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750" lvl="2" indent="-285750"/>
            <a:r>
              <a:rPr lang="de-DE" dirty="0" smtClean="0"/>
              <a:t>Berücksichtigung von Datenschutz</a:t>
            </a:r>
          </a:p>
          <a:p>
            <a:pPr marL="465750" lvl="2" indent="-285750"/>
            <a:r>
              <a:rPr lang="de-DE" dirty="0" smtClean="0"/>
              <a:t>Vielzahl an Datenquellen und Datenströmen innerhalb der Hochschule</a:t>
            </a:r>
          </a:p>
          <a:p>
            <a:pPr marL="465750" lvl="2" indent="-285750"/>
            <a:r>
              <a:rPr lang="de-DE" dirty="0"/>
              <a:t>Abhängigkeit von der Arbeit, die an den Fachbereichen passiert </a:t>
            </a:r>
          </a:p>
          <a:p>
            <a:pPr marL="465750" lvl="2" indent="-285750"/>
            <a:r>
              <a:rPr lang="de-DE" dirty="0"/>
              <a:t>Beachtung unterschiedlicher </a:t>
            </a:r>
            <a:r>
              <a:rPr lang="de-DE" dirty="0" smtClean="0"/>
              <a:t>Voraussetzungen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Herausforderungen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Erreichtes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Weitere Ziele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smtClean="0"/>
              <a:t>Aktueller Stand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 </a:t>
            </a:r>
            <a:r>
              <a:rPr kumimoji="0" lang="de-DE" sz="10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iLEARN@HSRM</a:t>
            </a:r>
            <a:r>
              <a:rPr kumimoji="0" lang="de-DE" sz="10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Hochschule RheinMain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1955801" y="6309320"/>
            <a:ext cx="8353425" cy="0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upload.wikimedia.org/wikipedia/commons/thumb/b/b9/C4004_two_lines.jpg/220px-C4004_two_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36" y="2149661"/>
            <a:ext cx="2835374" cy="2126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2125804" y="4258645"/>
            <a:ext cx="1986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/>
              <a:t>Intel C 4004  (1971)</a:t>
            </a:r>
          </a:p>
        </p:txBody>
      </p:sp>
      <p:sp>
        <p:nvSpPr>
          <p:cNvPr id="3" name="AutoShape 4" descr="Bildergebnis fÃ¼r vw kÃ¤fer 197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Picture 6" descr="Bildergebnis fÃ¼r vw kÃ¤fer 1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44" y="2307570"/>
            <a:ext cx="4547865" cy="2196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282037" y="4547456"/>
            <a:ext cx="3427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Leistung: </a:t>
            </a:r>
            <a:r>
              <a:rPr lang="de-DE" dirty="0" smtClean="0"/>
              <a:t>35.000.000 </a:t>
            </a:r>
            <a:r>
              <a:rPr lang="de-DE" dirty="0"/>
              <a:t>km/h</a:t>
            </a:r>
          </a:p>
          <a:p>
            <a:r>
              <a:rPr lang="de-DE" dirty="0"/>
              <a:t>Kosten: </a:t>
            </a:r>
            <a:r>
              <a:rPr lang="de-DE" dirty="0" smtClean="0"/>
              <a:t>40 </a:t>
            </a:r>
            <a:r>
              <a:rPr lang="de-DE" dirty="0"/>
              <a:t>Cent</a:t>
            </a:r>
          </a:p>
          <a:p>
            <a:r>
              <a:rPr lang="de-DE" dirty="0"/>
              <a:t>Energieverbrauch: </a:t>
            </a:r>
            <a:r>
              <a:rPr lang="de-DE" dirty="0" smtClean="0"/>
              <a:t>0,002 l/100km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420873" y="6352619"/>
            <a:ext cx="542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Intel 50 Jahre 4004-Chip: 350.000 mal schneller, 5.000 mal weniger Energie, 50.000 </a:t>
            </a:r>
            <a:r>
              <a:rPr lang="de-DE" sz="900" dirty="0"/>
              <a:t>mal günstiger </a:t>
            </a:r>
            <a:endParaRPr lang="de-DE" sz="900" dirty="0" smtClean="0"/>
          </a:p>
          <a:p>
            <a:r>
              <a:rPr lang="de-DE" sz="900" dirty="0" smtClean="0"/>
              <a:t>(</a:t>
            </a:r>
            <a:r>
              <a:rPr lang="de-DE" sz="900" dirty="0"/>
              <a:t>https://www.pcgameshardware.de/CPU-CPU-154106/Specials/Rueckblick-Von-Intel-4004-bis-Core-i7-681331</a:t>
            </a:r>
            <a:r>
              <a:rPr lang="de-DE" sz="900" dirty="0" smtClean="0"/>
              <a:t>/)</a:t>
            </a:r>
            <a:endParaRPr lang="de-DE" sz="9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 der letzten 50 Jahre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1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750" lvl="2" indent="-285750"/>
            <a:r>
              <a:rPr lang="de-DE" dirty="0"/>
              <a:t>Abhängigkeit von der Arbeit, die an den Fachbereichen passiert </a:t>
            </a:r>
            <a:endParaRPr lang="de-DE" dirty="0" smtClean="0"/>
          </a:p>
          <a:p>
            <a:pPr marL="465750" lvl="2" indent="-285750"/>
            <a:r>
              <a:rPr lang="de-DE" dirty="0" smtClean="0"/>
              <a:t>Beachtung unterschiedlicher Voraussetzungen</a:t>
            </a:r>
          </a:p>
          <a:p>
            <a:pPr marL="465750" lvl="2" indent="-285750"/>
            <a:r>
              <a:rPr lang="de-DE" dirty="0" smtClean="0"/>
              <a:t>Berücksichtigung von Datenschutz</a:t>
            </a:r>
          </a:p>
          <a:p>
            <a:pPr marL="465750" lvl="2" indent="-285750"/>
            <a:r>
              <a:rPr lang="de-DE" dirty="0" smtClean="0"/>
              <a:t>Vielzahl an Datenquellen und Datenströmen innerhalb der Hochschule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2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77500" lnSpcReduction="20000"/>
          </a:bodyPr>
          <a:lstStyle/>
          <a:p>
            <a:pPr marL="465750" lvl="2" indent="-285750"/>
            <a:r>
              <a:rPr lang="de-DE" sz="2100" dirty="0" smtClean="0"/>
              <a:t>Zusammenschau </a:t>
            </a:r>
            <a:r>
              <a:rPr lang="de-DE" sz="2100" dirty="0"/>
              <a:t>von Literatur zu verschiedenen Formen von Assessments</a:t>
            </a:r>
          </a:p>
          <a:p>
            <a:pPr marL="465750" lvl="2" indent="-285750"/>
            <a:r>
              <a:rPr lang="de-DE" sz="2100" dirty="0"/>
              <a:t>Ableitung eines Konzeptentwurfs zur Evaluation </a:t>
            </a:r>
            <a:r>
              <a:rPr lang="de-DE" sz="2100" dirty="0" smtClean="0"/>
              <a:t>der </a:t>
            </a:r>
            <a:r>
              <a:rPr lang="de-DE" sz="2100" dirty="0"/>
              <a:t>Assessments</a:t>
            </a:r>
          </a:p>
          <a:p>
            <a:pPr marL="465750" lvl="2" indent="-285750"/>
            <a:r>
              <a:rPr lang="de-DE" sz="2100" dirty="0"/>
              <a:t>Integration von Learning Analytics ins Evaluationskonzept</a:t>
            </a:r>
          </a:p>
          <a:p>
            <a:pPr marL="465750" lvl="2" indent="-285750"/>
            <a:r>
              <a:rPr lang="de-DE" sz="2100" dirty="0"/>
              <a:t>Befragungsinstrument zur Erfassung von Zufriedenheit mit formativen </a:t>
            </a:r>
            <a:r>
              <a:rPr lang="de-DE" sz="2100" dirty="0" smtClean="0"/>
              <a:t>Assessments</a:t>
            </a:r>
          </a:p>
          <a:p>
            <a:pPr marL="465750" lvl="2" indent="-285750"/>
            <a:r>
              <a:rPr lang="de-DE" sz="2100" dirty="0" smtClean="0"/>
              <a:t>Entwürfe f. weitere Befragungen</a:t>
            </a:r>
          </a:p>
          <a:p>
            <a:pPr marL="465750" lvl="2" indent="-285750"/>
            <a:r>
              <a:rPr lang="de-DE" sz="2100" dirty="0" smtClean="0"/>
              <a:t>Teaminterne </a:t>
            </a:r>
            <a:r>
              <a:rPr lang="de-DE" sz="2100" dirty="0"/>
              <a:t>Auskünfte über hochschulstatistische </a:t>
            </a:r>
            <a:r>
              <a:rPr lang="de-DE" sz="2100" dirty="0" smtClean="0"/>
              <a:t>Daten</a:t>
            </a:r>
          </a:p>
          <a:p>
            <a:pPr marL="465750" lvl="2" indent="-285750"/>
            <a:r>
              <a:rPr lang="de-DE" sz="2100" dirty="0"/>
              <a:t>Statistische Auswertung durchgeführter </a:t>
            </a:r>
            <a:r>
              <a:rPr lang="de-DE" sz="2100" dirty="0" smtClean="0"/>
              <a:t>Assessments</a:t>
            </a:r>
            <a:endParaRPr lang="de-DE" sz="2100" dirty="0"/>
          </a:p>
          <a:p>
            <a:pPr marL="465750" lvl="2" indent="-285750"/>
            <a:endParaRPr lang="de-DE" sz="2100" dirty="0"/>
          </a:p>
          <a:p>
            <a:pPr marL="465750" lvl="2" indent="-285750"/>
            <a:endParaRPr lang="de-DE" dirty="0"/>
          </a:p>
          <a:p>
            <a:pPr marL="465750" lvl="2" indent="-28575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Herausforderungen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Erreichtes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Weitere Ziele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smtClean="0"/>
              <a:t>Aktueller Stand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 </a:t>
            </a: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iLEARN@HSRM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Hochschule RheinMain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3F380F-2FB9-4CAF-91CF-6D7D479AD7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BA9DD0-1C7F-488E-A763-C803A735C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 </a:t>
            </a: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iLEARN@HSRM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Hochschule RheinMain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8F17DE-F29C-4EE5-B1D2-007F02BB0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51A29B8-5156-44DE-A63E-DEB2485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73B58F-ED21-4348-AB45-2F68EE22DC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Erreichtes: Statistische Auswertung durchgeführter </a:t>
            </a:r>
            <a:r>
              <a:rPr lang="de-DE" dirty="0" smtClean="0"/>
              <a:t>Assessments</a:t>
            </a:r>
          </a:p>
          <a:p>
            <a:r>
              <a:rPr lang="de-DE" dirty="0" smtClean="0"/>
              <a:t>„Dranbleiben-Tests“ am Fachbereich ING (Dozent: Ulrich Galster)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C8526AE-C59C-49E1-B1BB-D5977C618DE8}"/>
              </a:ext>
            </a:extLst>
          </p:cNvPr>
          <p:cNvSpPr txBox="1">
            <a:spLocks/>
          </p:cNvSpPr>
          <p:nvPr/>
        </p:nvSpPr>
        <p:spPr>
          <a:xfrm>
            <a:off x="8669740" y="5707975"/>
            <a:ext cx="3522259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Tx/>
              <a:buNone/>
              <a:defRPr sz="16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Tx/>
              <a:buNone/>
              <a:defRPr sz="16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Tx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Fotonachweis: Beispiel 8pt, ZAB 10pt. </a:t>
            </a:r>
          </a:p>
        </p:txBody>
      </p:sp>
      <p:graphicFrame>
        <p:nvGraphicFramePr>
          <p:cNvPr id="16" name="Bildplatzhalter 15"/>
          <p:cNvGraphicFramePr>
            <a:graphicFrameLocks noGrp="1"/>
          </p:cNvGraphicFramePr>
          <p:nvPr>
            <p:ph type="pic" sz="quarter" idx="14"/>
            <p:extLst/>
          </p:nvPr>
        </p:nvGraphicFramePr>
        <p:xfrm>
          <a:off x="515937" y="1549053"/>
          <a:ext cx="4326496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106" y="2221737"/>
            <a:ext cx="6387894" cy="3486238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10021329" y="4504235"/>
            <a:ext cx="506627" cy="2718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3F380F-2FB9-4CAF-91CF-6D7D479AD7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BA9DD0-1C7F-488E-A763-C803A735C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 </a:t>
            </a: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iLEARN@HSRM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Hochschule RheinMain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8F17DE-F29C-4EE5-B1D2-007F02BB0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51A29B8-5156-44DE-A63E-DEB2485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73B58F-ED21-4348-AB45-2F68EE22DC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Erreichtes: Statistische Auswertung durchgeführter Assessments</a:t>
            </a:r>
          </a:p>
          <a:p>
            <a:r>
              <a:rPr lang="de-DE" dirty="0"/>
              <a:t>„Dranbleiben-Tests“ am Fachbereich ING (Dozent: Ulrich Galster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C8526AE-C59C-49E1-B1BB-D5977C618DE8}"/>
              </a:ext>
            </a:extLst>
          </p:cNvPr>
          <p:cNvSpPr txBox="1">
            <a:spLocks/>
          </p:cNvSpPr>
          <p:nvPr/>
        </p:nvSpPr>
        <p:spPr>
          <a:xfrm>
            <a:off x="8669740" y="5707975"/>
            <a:ext cx="3522259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Tx/>
              <a:buNone/>
              <a:defRPr sz="16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Tx/>
              <a:buNone/>
              <a:defRPr sz="16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Tx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05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Fotonachweis: Beispiel 8pt, ZAB 10pt. </a:t>
            </a:r>
          </a:p>
        </p:txBody>
      </p:sp>
      <p:pic>
        <p:nvPicPr>
          <p:cNvPr id="12" name="Grafik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78" y="1501915"/>
            <a:ext cx="7181484" cy="47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7"/>
          <p:cNvSpPr txBox="1"/>
          <p:nvPr/>
        </p:nvSpPr>
        <p:spPr>
          <a:xfrm>
            <a:off x="7764312" y="3177588"/>
            <a:ext cx="1428750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(41) = .36, </a:t>
            </a:r>
            <a:r>
              <a:rPr kumimoji="0" lang="de-DE" sz="1000" b="0" i="1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.017</a:t>
            </a:r>
          </a:p>
        </p:txBody>
      </p:sp>
    </p:spTree>
    <p:extLst>
      <p:ext uri="{BB962C8B-B14F-4D97-AF65-F5344CB8AC3E}">
        <p14:creationId xmlns:p14="http://schemas.microsoft.com/office/powerpoint/2010/main" val="27133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A9DDA9-827A-4D5F-93AB-FE1A443C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750" lvl="2" indent="-285750"/>
            <a:r>
              <a:rPr lang="de-DE" dirty="0"/>
              <a:t>Abhängigkeit von der Arbeit, die an den Fachbereichen passiert </a:t>
            </a:r>
            <a:endParaRPr lang="de-DE" dirty="0" smtClean="0"/>
          </a:p>
          <a:p>
            <a:pPr marL="465750" lvl="2" indent="-285750"/>
            <a:r>
              <a:rPr lang="de-DE" dirty="0" smtClean="0"/>
              <a:t>Beachtung unterschiedlicher Voraussetzungen</a:t>
            </a:r>
          </a:p>
          <a:p>
            <a:pPr marL="465750" lvl="2" indent="-285750"/>
            <a:r>
              <a:rPr lang="de-DE" dirty="0" smtClean="0"/>
              <a:t>Berücksichtigung von Datenschutz</a:t>
            </a:r>
          </a:p>
          <a:p>
            <a:pPr marL="465750" lvl="2" indent="-285750"/>
            <a:r>
              <a:rPr lang="de-DE" dirty="0" smtClean="0"/>
              <a:t>Vielzahl an Datenquellen und Datenströmen innerhalb der Hochschule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431CB0-F5BC-4B78-A19C-3802A15353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50199" y="2139271"/>
            <a:ext cx="3662860" cy="4112304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endParaRPr lang="de-DE" dirty="0" smtClean="0"/>
          </a:p>
          <a:p>
            <a:pPr lvl="2"/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lvl="2"/>
            <a:r>
              <a:rPr lang="de-DE" dirty="0" smtClean="0"/>
              <a:t>Kürzung und verstärkte Fokussierung des Evaluationskonzepts auf Umsetzbarkeit und Ökonomie</a:t>
            </a:r>
          </a:p>
          <a:p>
            <a:pPr lvl="2"/>
            <a:endParaRPr lang="de-DE" dirty="0"/>
          </a:p>
          <a:p>
            <a:pPr lvl="2"/>
            <a:r>
              <a:rPr lang="de-DE" dirty="0" smtClean="0"/>
              <a:t>Pilotierung des Befragungsinstruments und ggf. Anpassungen im Laufe des Projekts</a:t>
            </a:r>
            <a:endParaRPr lang="de-DE" dirty="0"/>
          </a:p>
          <a:p>
            <a:pPr lvl="2"/>
            <a:r>
              <a:rPr lang="de-DE" dirty="0" smtClean="0"/>
              <a:t>Ausformulieren weiterer Instrumente</a:t>
            </a:r>
          </a:p>
          <a:p>
            <a:pPr lvl="2"/>
            <a:r>
              <a:rPr lang="de-DE" dirty="0"/>
              <a:t>Auswertung künftiger </a:t>
            </a:r>
            <a:r>
              <a:rPr lang="de-DE" dirty="0" smtClean="0"/>
              <a:t>Veranstaltungen &amp; Maßnahmen</a:t>
            </a:r>
            <a:endParaRPr lang="de-DE" dirty="0"/>
          </a:p>
          <a:p>
            <a:pPr lvl="2"/>
            <a:r>
              <a:rPr lang="de-DE" dirty="0"/>
              <a:t>Erkenntnisse aufbereiten &amp; Stakeholdern zur Verfügung </a:t>
            </a:r>
            <a:r>
              <a:rPr lang="de-DE" dirty="0" smtClean="0"/>
              <a:t>stellen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40FD8-4B46-45A9-9BB9-BE7E826713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marL="465750" lvl="2" indent="-285750"/>
            <a:r>
              <a:rPr lang="de-DE" dirty="0"/>
              <a:t>Zusammenschau von Literatur zu verschiedenen Formen von Assessments</a:t>
            </a:r>
          </a:p>
          <a:p>
            <a:pPr marL="465750" lvl="2" indent="-285750"/>
            <a:r>
              <a:rPr lang="de-DE" dirty="0"/>
              <a:t>Ableitung eines Konzeptentwurfs zur Evaluation der Assessments</a:t>
            </a:r>
          </a:p>
          <a:p>
            <a:pPr marL="465750" lvl="2" indent="-285750"/>
            <a:r>
              <a:rPr lang="de-DE" dirty="0"/>
              <a:t>Integration von Learning Analytics ins Evaluationskonzept</a:t>
            </a:r>
          </a:p>
          <a:p>
            <a:pPr marL="465750" lvl="2" indent="-285750"/>
            <a:r>
              <a:rPr lang="de-DE" dirty="0"/>
              <a:t>Befragungsinstrument zur Erfassung von Zufriedenheit mit formativen Assessments</a:t>
            </a:r>
          </a:p>
          <a:p>
            <a:pPr marL="465750" lvl="2" indent="-285750"/>
            <a:r>
              <a:rPr lang="de-DE" dirty="0"/>
              <a:t>Entwürfe f. weitere Befragungen</a:t>
            </a:r>
          </a:p>
          <a:p>
            <a:pPr marL="465750" lvl="2" indent="-285750"/>
            <a:r>
              <a:rPr lang="de-DE" dirty="0"/>
              <a:t>Teaminterne Auskünfte über hochschulstatistische Daten</a:t>
            </a:r>
          </a:p>
          <a:p>
            <a:pPr marL="465750" lvl="2" indent="-285750"/>
            <a:r>
              <a:rPr lang="de-DE" dirty="0"/>
              <a:t>Statistische Auswertung durchgeführter </a:t>
            </a:r>
            <a:r>
              <a:rPr lang="de-DE" dirty="0" smtClean="0"/>
              <a:t>Assessments</a:t>
            </a:r>
            <a:endParaRPr lang="de-DE" dirty="0"/>
          </a:p>
          <a:p>
            <a:pPr marL="465750" lvl="2" indent="-28575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15914A-E530-4006-BB89-E1E8CD5A0DD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Herausforderungen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F2BBEB-11CC-46D3-8DD1-59A491CB29C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Erreichtes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E909E51-B270-4A85-817A-65E83FAC2A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Weitere Ziele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7D41E1A-F130-4A39-BC09-80277F66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39FD0E-10D4-4141-8EA3-04B219FC08F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smtClean="0"/>
              <a:t>Aktueller Stand und Ausblick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03D7A28-607B-4D87-854A-88FA384B63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92A0D-24B6-4A92-B8E5-B059D96B2A6D}" type="datetime1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EB36A26-7A43-44AC-9E36-DEC1EADAA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 </a:t>
            </a:r>
            <a:r>
              <a:rPr kumimoji="0" lang="de-DE" sz="1000" b="0" i="0" u="none" strike="noStrike" kern="1200" cap="none" spc="20" normalizeH="0" baseline="0" noProof="0" dirty="0" err="1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iLEARN@HSRM</a:t>
            </a:r>
            <a:r>
              <a:rPr kumimoji="0" lang="de-DE" sz="1000" b="0" i="0" u="none" strike="noStrike" kern="1200" cap="none" spc="20" normalizeH="0" baseline="0" noProof="0" dirty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Hochschule RheinMain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704B12F-90D6-480A-A513-27E05EB03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763B8-9F99-46B4-A432-D63A3AB306D2}" type="slidenum">
              <a:rPr kumimoji="0" lang="de-DE" sz="1000" b="0" i="0" u="none" strike="noStrike" kern="1200" cap="none" spc="20" normalizeH="0" baseline="0" noProof="0" smtClean="0">
                <a:ln>
                  <a:noFill/>
                </a:ln>
                <a:solidFill>
                  <a:srgbClr val="4641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de-DE" sz="1000" b="0" i="0" u="none" strike="noStrike" kern="1200" cap="none" spc="20" normalizeH="0" baseline="0" noProof="0" dirty="0">
              <a:ln>
                <a:noFill/>
              </a:ln>
              <a:solidFill>
                <a:srgbClr val="4641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0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 und Diskussion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Hochschule RheinMain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84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B92A0D-24B6-4A92-B8E5-B059D96B2A6D}" type="datetime1">
              <a:rPr lang="de-DE" smtClean="0"/>
              <a:pPr/>
              <a:t>20.01.2023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6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Datawarehouse</a:t>
            </a:r>
          </a:p>
          <a:p>
            <a:r>
              <a:rPr lang="de-DE" dirty="0" smtClean="0"/>
              <a:t>Screening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Diagnostische Assessments</a:t>
            </a:r>
          </a:p>
          <a:p>
            <a:endParaRPr lang="de-DE" dirty="0" smtClean="0"/>
          </a:p>
          <a:p>
            <a:r>
              <a:rPr lang="de-DE" dirty="0" smtClean="0"/>
              <a:t>Formative Assessments in ILIAS</a:t>
            </a:r>
          </a:p>
          <a:p>
            <a:r>
              <a:rPr lang="de-DE" dirty="0" smtClean="0"/>
              <a:t>Learning Analytics</a:t>
            </a:r>
          </a:p>
          <a:p>
            <a:endParaRPr lang="de-DE" dirty="0"/>
          </a:p>
          <a:p>
            <a:r>
              <a:rPr lang="de-DE" dirty="0" err="1" smtClean="0"/>
              <a:t>Summative</a:t>
            </a:r>
            <a:r>
              <a:rPr lang="de-DE" dirty="0" smtClean="0"/>
              <a:t> Assessments</a:t>
            </a:r>
          </a:p>
          <a:p>
            <a:pPr marL="0" indent="0">
              <a:buNone/>
            </a:pPr>
            <a:r>
              <a:rPr lang="de-DE" dirty="0" smtClean="0"/>
              <a:t>   (</a:t>
            </a:r>
            <a:r>
              <a:rPr lang="de-DE" dirty="0" err="1" smtClean="0"/>
              <a:t>EvaExam</a:t>
            </a:r>
            <a:r>
              <a:rPr lang="de-DE" dirty="0" smtClean="0"/>
              <a:t>)</a:t>
            </a:r>
          </a:p>
          <a:p>
            <a:r>
              <a:rPr lang="de-DE" dirty="0" smtClean="0"/>
              <a:t>Digitaler Prüfungsvorgang</a:t>
            </a:r>
          </a:p>
          <a:p>
            <a:r>
              <a:rPr lang="de-DE" dirty="0" smtClean="0"/>
              <a:t>Innovative Prüfungsformen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geht es weiter?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Hochschule RheinMain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85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7065" y="1563032"/>
            <a:ext cx="4493935" cy="449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223" y="1200014"/>
            <a:ext cx="6623617" cy="52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400" dirty="0" smtClean="0">
              <a:hlinkClick r:id="rId2"/>
            </a:endParaRPr>
          </a:p>
          <a:p>
            <a:pPr marL="0" indent="0">
              <a:buNone/>
            </a:pPr>
            <a:endParaRPr lang="de-DE" sz="2400" dirty="0">
              <a:hlinkClick r:id="rId2"/>
            </a:endParaRPr>
          </a:p>
          <a:p>
            <a:pPr marL="0" indent="0">
              <a:buNone/>
            </a:pPr>
            <a:endParaRPr lang="de-DE" sz="2400" dirty="0" smtClean="0">
              <a:hlinkClick r:id="rId2"/>
            </a:endParaRPr>
          </a:p>
          <a:p>
            <a:pPr marL="0" indent="0">
              <a:buNone/>
            </a:pPr>
            <a:endParaRPr lang="de-DE" sz="2400">
              <a:hlinkClick r:id="rId2"/>
            </a:endParaRPr>
          </a:p>
          <a:p>
            <a:pPr marL="0" indent="0">
              <a:buNone/>
            </a:pPr>
            <a:r>
              <a:rPr lang="de-DE" sz="2400" smtClean="0">
                <a:hlinkClick r:id="rId2"/>
              </a:rPr>
              <a:t>https</a:t>
            </a:r>
            <a:r>
              <a:rPr lang="de-DE" sz="2400" dirty="0">
                <a:hlinkClick r:id="rId2"/>
              </a:rPr>
              <a:t>://</a:t>
            </a:r>
            <a:r>
              <a:rPr lang="de-DE" sz="2400" dirty="0" smtClean="0">
                <a:hlinkClick r:id="rId2"/>
              </a:rPr>
              <a:t>www.hs-rm.de/de/service/didaktik-und-digitale-lehre/projekt-ilearnhsrm</a:t>
            </a:r>
            <a:endParaRPr lang="de-DE" sz="2400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 zum Team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B92A0D-24B6-4A92-B8E5-B059D96B2A6D}" type="datetime1">
              <a:rPr lang="de-DE" smtClean="0"/>
              <a:t>20.01.2023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PowerPoint Master - Hochschule RheinMain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9763B8-9F99-46B4-A432-D63A3AB306D2}" type="slidenum">
              <a:rPr lang="de-DE" smtClean="0"/>
              <a:pPr/>
              <a:t>86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77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Bildergebnis für fa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1955801" y="6309320"/>
            <a:ext cx="8353425" cy="0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Bildergebnis fÃ¼r c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58" y="2705100"/>
            <a:ext cx="1768841" cy="17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cord 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526152"/>
            <a:ext cx="1979015" cy="19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dergebnis fÃ¼r spotif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2630926"/>
            <a:ext cx="1931450" cy="19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4057650" y="3209925"/>
            <a:ext cx="588452" cy="504825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7523701" y="3248989"/>
            <a:ext cx="588452" cy="504825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22"/>
          <p:cNvSpPr>
            <a:spLocks/>
          </p:cNvSpPr>
          <p:nvPr/>
        </p:nvSpPr>
        <p:spPr bwMode="auto">
          <a:xfrm>
            <a:off x="3470335" y="4326632"/>
            <a:ext cx="16732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 anchor="ctr"/>
          <a:lstStyle>
            <a:lvl1pPr marL="571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de-DE" sz="1600" b="1" dirty="0" err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Erhaltende</a:t>
            </a:r>
            <a:r>
              <a:rPr lang="en-US" altLang="de-DE" sz="1600" b="1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 algn="ctr"/>
            <a:r>
              <a:rPr lang="en-US" altLang="de-DE" sz="1600" b="1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Innovation</a:t>
            </a: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6880935" y="4326632"/>
            <a:ext cx="16732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 anchor="ctr"/>
          <a:lstStyle>
            <a:lvl1pPr marL="571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de-DE" sz="1600" b="1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Disruptive </a:t>
            </a:r>
          </a:p>
          <a:p>
            <a:pPr algn="ctr"/>
            <a:r>
              <a:rPr lang="en-US" altLang="de-DE" sz="1600" b="1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Innovation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Disruption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83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ANGLE" val="60"/>
</p:tagLst>
</file>

<file path=ppt/theme/theme1.xml><?xml version="1.0" encoding="utf-8"?>
<a:theme xmlns:a="http://schemas.openxmlformats.org/drawingml/2006/main" name="Office">
  <a:themeElements>
    <a:clrScheme name="Hochschule Rheinmain">
      <a:dk1>
        <a:srgbClr val="46413C"/>
      </a:dk1>
      <a:lt1>
        <a:srgbClr val="FFFFFF"/>
      </a:lt1>
      <a:dk2>
        <a:srgbClr val="E10019"/>
      </a:dk2>
      <a:lt2>
        <a:srgbClr val="FFFFFF"/>
      </a:lt2>
      <a:accent1>
        <a:srgbClr val="327D91"/>
      </a:accent1>
      <a:accent2>
        <a:srgbClr val="5B97A7"/>
      </a:accent2>
      <a:accent3>
        <a:srgbClr val="84B1BD"/>
      </a:accent3>
      <a:accent4>
        <a:srgbClr val="4BBEE1"/>
      </a:accent4>
      <a:accent5>
        <a:srgbClr val="6FCBE7"/>
      </a:accent5>
      <a:accent6>
        <a:srgbClr val="93D8ED"/>
      </a:accent6>
      <a:hlink>
        <a:srgbClr val="4BBEE1"/>
      </a:hlink>
      <a:folHlink>
        <a:srgbClr val="327D91"/>
      </a:folHlink>
    </a:clrScheme>
    <a:fontScheme name="Hochschule Rhein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1119-HR-PPT-final-16zu9.potx [Schreibgeschützt]" id="{4C91BF98-609A-4E42-8F37-74196227645F}" vid="{7696F43C-53BA-4C41-95E0-AD760735109E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Hochschule Rheinmain">
      <a:dk1>
        <a:srgbClr val="46413C"/>
      </a:dk1>
      <a:lt1>
        <a:srgbClr val="FFFFFF"/>
      </a:lt1>
      <a:dk2>
        <a:srgbClr val="E10019"/>
      </a:dk2>
      <a:lt2>
        <a:srgbClr val="FFFFFF"/>
      </a:lt2>
      <a:accent1>
        <a:srgbClr val="327D91"/>
      </a:accent1>
      <a:accent2>
        <a:srgbClr val="5B97A7"/>
      </a:accent2>
      <a:accent3>
        <a:srgbClr val="84B1BD"/>
      </a:accent3>
      <a:accent4>
        <a:srgbClr val="4BBEE1"/>
      </a:accent4>
      <a:accent5>
        <a:srgbClr val="6FCBE7"/>
      </a:accent5>
      <a:accent6>
        <a:srgbClr val="93D8ED"/>
      </a:accent6>
      <a:hlink>
        <a:srgbClr val="4BBEE1"/>
      </a:hlink>
      <a:folHlink>
        <a:srgbClr val="327D91"/>
      </a:folHlink>
    </a:clrScheme>
    <a:fontScheme name="Hochschule Rhein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1119-HR-PPT-final-16zu9.potx [Schreibgeschützt]" id="{4C91BF98-609A-4E42-8F37-74196227645F}" vid="{C7E5664E-1798-4EBC-8439-94297A93F1D2}"/>
    </a:ext>
  </a:extLst>
</a:theme>
</file>

<file path=ppt/theme/theme3.xml><?xml version="1.0" encoding="utf-8"?>
<a:theme xmlns:a="http://schemas.openxmlformats.org/drawingml/2006/main" name="3_Office">
  <a:themeElements>
    <a:clrScheme name="Hochschule Rheinmain">
      <a:dk1>
        <a:srgbClr val="46413C"/>
      </a:dk1>
      <a:lt1>
        <a:srgbClr val="FFFFFF"/>
      </a:lt1>
      <a:dk2>
        <a:srgbClr val="E10019"/>
      </a:dk2>
      <a:lt2>
        <a:srgbClr val="FFFFFF"/>
      </a:lt2>
      <a:accent1>
        <a:srgbClr val="327D91"/>
      </a:accent1>
      <a:accent2>
        <a:srgbClr val="5B97A7"/>
      </a:accent2>
      <a:accent3>
        <a:srgbClr val="84B1BD"/>
      </a:accent3>
      <a:accent4>
        <a:srgbClr val="4BBEE1"/>
      </a:accent4>
      <a:accent5>
        <a:srgbClr val="6FCBE7"/>
      </a:accent5>
      <a:accent6>
        <a:srgbClr val="93D8ED"/>
      </a:accent6>
      <a:hlink>
        <a:srgbClr val="4BBEE1"/>
      </a:hlink>
      <a:folHlink>
        <a:srgbClr val="327D91"/>
      </a:folHlink>
    </a:clrScheme>
    <a:fontScheme name="Hochschule Rhein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1119-HR-PPT-final-16zu9.potx [Schreibgeschützt]" id="{4C91BF98-609A-4E42-8F37-74196227645F}" vid="{C7E5664E-1798-4EBC-8439-94297A93F1D2}"/>
    </a:ext>
  </a:extLst>
</a:theme>
</file>

<file path=ppt/theme/theme4.xml><?xml version="1.0" encoding="utf-8"?>
<a:theme xmlns:a="http://schemas.openxmlformats.org/drawingml/2006/main" name="2_Office">
  <a:themeElements>
    <a:clrScheme name="Hochschule Rheinmain">
      <a:dk1>
        <a:srgbClr val="46413C"/>
      </a:dk1>
      <a:lt1>
        <a:srgbClr val="FFFFFF"/>
      </a:lt1>
      <a:dk2>
        <a:srgbClr val="E10019"/>
      </a:dk2>
      <a:lt2>
        <a:srgbClr val="FFFFFF"/>
      </a:lt2>
      <a:accent1>
        <a:srgbClr val="327D91"/>
      </a:accent1>
      <a:accent2>
        <a:srgbClr val="5B97A7"/>
      </a:accent2>
      <a:accent3>
        <a:srgbClr val="84B1BD"/>
      </a:accent3>
      <a:accent4>
        <a:srgbClr val="4BBEE1"/>
      </a:accent4>
      <a:accent5>
        <a:srgbClr val="6FCBE7"/>
      </a:accent5>
      <a:accent6>
        <a:srgbClr val="93D8ED"/>
      </a:accent6>
      <a:hlink>
        <a:srgbClr val="4BBEE1"/>
      </a:hlink>
      <a:folHlink>
        <a:srgbClr val="327D91"/>
      </a:folHlink>
    </a:clrScheme>
    <a:fontScheme name="Hochschule Rhein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1119-HR-PPT-final-16zu9.potx [Schreibgeschützt]" id="{4C91BF98-609A-4E42-8F37-74196227645F}" vid="{7696F43C-53BA-4C41-95E0-AD760735109E}"/>
    </a:ext>
  </a:extLst>
</a:theme>
</file>

<file path=ppt/theme/theme5.xml><?xml version="1.0" encoding="utf-8"?>
<a:theme xmlns:a="http://schemas.openxmlformats.org/drawingml/2006/main" name="4_Office">
  <a:themeElements>
    <a:clrScheme name="Hochschule Rheinmain">
      <a:dk1>
        <a:srgbClr val="46413C"/>
      </a:dk1>
      <a:lt1>
        <a:srgbClr val="FFFFFF"/>
      </a:lt1>
      <a:dk2>
        <a:srgbClr val="E10019"/>
      </a:dk2>
      <a:lt2>
        <a:srgbClr val="FFFFFF"/>
      </a:lt2>
      <a:accent1>
        <a:srgbClr val="327D91"/>
      </a:accent1>
      <a:accent2>
        <a:srgbClr val="5B97A7"/>
      </a:accent2>
      <a:accent3>
        <a:srgbClr val="84B1BD"/>
      </a:accent3>
      <a:accent4>
        <a:srgbClr val="4BBEE1"/>
      </a:accent4>
      <a:accent5>
        <a:srgbClr val="6FCBE7"/>
      </a:accent5>
      <a:accent6>
        <a:srgbClr val="93D8ED"/>
      </a:accent6>
      <a:hlink>
        <a:srgbClr val="4BBEE1"/>
      </a:hlink>
      <a:folHlink>
        <a:srgbClr val="327D91"/>
      </a:folHlink>
    </a:clrScheme>
    <a:fontScheme name="Hochschule Rhein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1119-HR-PPT-final-16zu9.potx [Schreibgeschützt]" id="{4C91BF98-609A-4E42-8F37-74196227645F}" vid="{C7E5664E-1798-4EBC-8439-94297A93F1D2}"/>
    </a:ext>
  </a:extLst>
</a:theme>
</file>

<file path=ppt/theme/theme6.xml><?xml version="1.0" encoding="utf-8"?>
<a:theme xmlns:a="http://schemas.openxmlformats.org/drawingml/2006/main" name="5_Office">
  <a:themeElements>
    <a:clrScheme name="Hochschule Rheinmain">
      <a:dk1>
        <a:srgbClr val="46413C"/>
      </a:dk1>
      <a:lt1>
        <a:srgbClr val="FFFFFF"/>
      </a:lt1>
      <a:dk2>
        <a:srgbClr val="E10019"/>
      </a:dk2>
      <a:lt2>
        <a:srgbClr val="FFFFFF"/>
      </a:lt2>
      <a:accent1>
        <a:srgbClr val="327D91"/>
      </a:accent1>
      <a:accent2>
        <a:srgbClr val="5B97A7"/>
      </a:accent2>
      <a:accent3>
        <a:srgbClr val="84B1BD"/>
      </a:accent3>
      <a:accent4>
        <a:srgbClr val="4BBEE1"/>
      </a:accent4>
      <a:accent5>
        <a:srgbClr val="6FCBE7"/>
      </a:accent5>
      <a:accent6>
        <a:srgbClr val="93D8ED"/>
      </a:accent6>
      <a:hlink>
        <a:srgbClr val="4BBEE1"/>
      </a:hlink>
      <a:folHlink>
        <a:srgbClr val="327D91"/>
      </a:folHlink>
    </a:clrScheme>
    <a:fontScheme name="Hochschule Rhein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1119-HR-PPT-final-4zu3.potx [Schreibgeschützt]" id="{D457846C-A28D-42DE-BE35-B05FC04E541C}" vid="{2CFB4C73-ADC0-4CBD-BF79-DE8F6E1C97CB}"/>
    </a:ext>
  </a:extLst>
</a:theme>
</file>

<file path=ppt/theme/theme7.xml><?xml version="1.0" encoding="utf-8"?>
<a:theme xmlns:a="http://schemas.openxmlformats.org/drawingml/2006/main" name="6_Office">
  <a:themeElements>
    <a:clrScheme name="Hochschule Rheinmain">
      <a:dk1>
        <a:srgbClr val="46413C"/>
      </a:dk1>
      <a:lt1>
        <a:srgbClr val="FFFFFF"/>
      </a:lt1>
      <a:dk2>
        <a:srgbClr val="E10019"/>
      </a:dk2>
      <a:lt2>
        <a:srgbClr val="FFFFFF"/>
      </a:lt2>
      <a:accent1>
        <a:srgbClr val="327D91"/>
      </a:accent1>
      <a:accent2>
        <a:srgbClr val="5B97A7"/>
      </a:accent2>
      <a:accent3>
        <a:srgbClr val="84B1BD"/>
      </a:accent3>
      <a:accent4>
        <a:srgbClr val="4BBEE1"/>
      </a:accent4>
      <a:accent5>
        <a:srgbClr val="6FCBE7"/>
      </a:accent5>
      <a:accent6>
        <a:srgbClr val="93D8ED"/>
      </a:accent6>
      <a:hlink>
        <a:srgbClr val="4BBEE1"/>
      </a:hlink>
      <a:folHlink>
        <a:srgbClr val="327D91"/>
      </a:folHlink>
    </a:clrScheme>
    <a:fontScheme name="Hochschule Rhein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Vorlage_16x9.potx [Schreibgeschützt]" id="{9E596AC2-20D7-4F47-95F3-6014D672261F}" vid="{C954F19A-3011-4A09-AB2E-975489B0EAB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3E36D54A1F94894DCBD93D1B4B252" ma:contentTypeVersion="10" ma:contentTypeDescription="Create a new document." ma:contentTypeScope="" ma:versionID="22b993904930182036832ae5b0ec5080">
  <xsd:schema xmlns:xsd="http://www.w3.org/2001/XMLSchema" xmlns:xs="http://www.w3.org/2001/XMLSchema" xmlns:p="http://schemas.microsoft.com/office/2006/metadata/properties" xmlns:ns2="2b32b6e6-0bb7-4c82-9f7c-7a818d8561ca" xmlns:ns3="db3cc98f-2351-4d1d-8811-54c0137e49d5" targetNamespace="http://schemas.microsoft.com/office/2006/metadata/properties" ma:root="true" ma:fieldsID="02b3f513f529c73124b3b7df56903c3b" ns2:_="" ns3:_="">
    <xsd:import namespace="2b32b6e6-0bb7-4c82-9f7c-7a818d8561ca"/>
    <xsd:import namespace="db3cc98f-2351-4d1d-8811-54c0137e49d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2b6e6-0bb7-4c82-9f7c-7a818d8561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cc98f-2351-4d1d-8811-54c0137e49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FDE389-B288-42F4-83DD-A1AE3D6C10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3D44BC-541B-446B-8F7B-3E463601C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32b6e6-0bb7-4c82-9f7c-7a818d8561ca"/>
    <ds:schemaRef ds:uri="db3cc98f-2351-4d1d-8811-54c0137e4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42B02A-1C37-4EC6-94D0-FA77FBB80B02}">
  <ds:schemaRefs>
    <ds:schemaRef ds:uri="2b32b6e6-0bb7-4c82-9f7c-7a818d8561c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b3cc98f-2351-4d1d-8811-54c0137e49d5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PPT_Vorlage_16x9 - empfohlenes Format für die gängigen Geräte</Template>
  <TotalTime>0</TotalTime>
  <Words>4534</Words>
  <Application>Microsoft Office PowerPoint</Application>
  <PresentationFormat>Breitbild</PresentationFormat>
  <Paragraphs>1147</Paragraphs>
  <Slides>86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13</vt:i4>
      </vt:variant>
      <vt:variant>
        <vt:lpstr>Folientitel</vt:lpstr>
      </vt:variant>
      <vt:variant>
        <vt:i4>86</vt:i4>
      </vt:variant>
    </vt:vector>
  </HeadingPairs>
  <TitlesOfParts>
    <vt:vector size="108" baseType="lpstr">
      <vt:lpstr>Arial</vt:lpstr>
      <vt:lpstr>Calibri</vt:lpstr>
      <vt:lpstr>DejaVu Sans</vt:lpstr>
      <vt:lpstr>Lucida Grande</vt:lpstr>
      <vt:lpstr>MetaPro-Bold</vt:lpstr>
      <vt:lpstr>Noto Sans CJK SC</vt:lpstr>
      <vt:lpstr>Symbol</vt:lpstr>
      <vt:lpstr>Times New Roman</vt:lpstr>
      <vt:lpstr>Wingdings</vt:lpstr>
      <vt:lpstr>Office</vt:lpstr>
      <vt:lpstr>1_Office</vt:lpstr>
      <vt:lpstr>3_Office</vt:lpstr>
      <vt:lpstr>2_Office</vt:lpstr>
      <vt:lpstr>4_Office</vt:lpstr>
      <vt:lpstr>5_Office</vt:lpstr>
      <vt:lpstr>6_Office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Zwischenstand 01.2023   Mit Folien von Dr. Sönke Knutzen (ITBH)</vt:lpstr>
      <vt:lpstr>PowerPoint-Präsentation</vt:lpstr>
      <vt:lpstr>Digitalisierung</vt:lpstr>
      <vt:lpstr>Digitalisierung</vt:lpstr>
      <vt:lpstr>Ziele</vt:lpstr>
      <vt:lpstr>Ziele</vt:lpstr>
      <vt:lpstr>Moore‘sches Gesetz</vt:lpstr>
      <vt:lpstr>Entwicklung der letzten 50 Jahre</vt:lpstr>
      <vt:lpstr>Disruption</vt:lpstr>
      <vt:lpstr>Veränderung der Märkte</vt:lpstr>
      <vt:lpstr>Digitalisierung</vt:lpstr>
      <vt:lpstr>Technologische Durchbrüche</vt:lpstr>
      <vt:lpstr>PowerPoint-Präsentation</vt:lpstr>
      <vt:lpstr>Future Skills für Lernende</vt:lpstr>
      <vt:lpstr>DPaCK-MODELL:</vt:lpstr>
      <vt:lpstr>Lernprozess</vt:lpstr>
      <vt:lpstr>Digitalisierung</vt:lpstr>
      <vt:lpstr>Kompetenzen</vt:lpstr>
      <vt:lpstr>PBL – PROBLEMLÖSUNGS-ORIENTIERTES LERNEN</vt:lpstr>
      <vt:lpstr>PowerPoint-Präsentation</vt:lpstr>
      <vt:lpstr>DPaCK-MODELL</vt:lpstr>
      <vt:lpstr>Assessment</vt:lpstr>
      <vt:lpstr>Digitalisierung</vt:lpstr>
      <vt:lpstr>Assessment</vt:lpstr>
      <vt:lpstr>Assessment</vt:lpstr>
      <vt:lpstr>Digitale assessments</vt:lpstr>
      <vt:lpstr>PowerPoint-Präsentation</vt:lpstr>
      <vt:lpstr>Zwischenstand</vt:lpstr>
      <vt:lpstr>Zusammenarbeit und Vernetzung</vt:lpstr>
      <vt:lpstr>Ablaufplan</vt:lpstr>
      <vt:lpstr>Lara Kaiser</vt:lpstr>
      <vt:lpstr>Aktuelle Arbeitsfelder</vt:lpstr>
      <vt:lpstr>1. Ilias Kurs für Lehrende</vt:lpstr>
      <vt:lpstr>2. Learning Analysis Poll (LAP)</vt:lpstr>
      <vt:lpstr>Verteilung Auf Fachbereiche</vt:lpstr>
      <vt:lpstr>LAP – Formativ</vt:lpstr>
      <vt:lpstr>Rückmeldungen &amp; Einschätzungen zu Veranstaltung xY</vt:lpstr>
      <vt:lpstr>3. Didaktisches Design Sozialwesen </vt:lpstr>
      <vt:lpstr>Maria Adam</vt:lpstr>
      <vt:lpstr>Erreichtes, im prozess, herausforderungen</vt:lpstr>
      <vt:lpstr>ziele</vt:lpstr>
      <vt:lpstr>PowerPoint-Präsentation</vt:lpstr>
      <vt:lpstr>Dr. Ulrich Hofmann-von Kap-herr</vt:lpstr>
      <vt:lpstr>iLEARN@FAB</vt:lpstr>
      <vt:lpstr>iLEARN@FAB</vt:lpstr>
      <vt:lpstr>iLEARN@FAB</vt:lpstr>
      <vt:lpstr>iLEARN@FAB</vt:lpstr>
      <vt:lpstr>iLEARN@FAB</vt:lpstr>
      <vt:lpstr>Katherina henning</vt:lpstr>
      <vt:lpstr>iLEARN@DCSM</vt:lpstr>
      <vt:lpstr>iLEARN@DCSM</vt:lpstr>
      <vt:lpstr>iLEARN@DCSM</vt:lpstr>
      <vt:lpstr>iLEARN@DCSM</vt:lpstr>
      <vt:lpstr>iLEARN@DCSM</vt:lpstr>
      <vt:lpstr>iLEARN@DCSM</vt:lpstr>
      <vt:lpstr>iLEARN@DCSM</vt:lpstr>
      <vt:lpstr>Dr. SeBASTIAN LINDEN</vt:lpstr>
      <vt:lpstr>iLEARN@FB ING</vt:lpstr>
      <vt:lpstr>iLEARN@FB ING</vt:lpstr>
      <vt:lpstr>iLEARN@FB ING</vt:lpstr>
      <vt:lpstr>Dr. Ulrich Galster</vt:lpstr>
      <vt:lpstr>Maßnahme: „Dranbleiben-Tests“ </vt:lpstr>
      <vt:lpstr>Maßnahme: „Dranbleiben-Tests“ </vt:lpstr>
      <vt:lpstr>Meinungsbild der Studierenden</vt:lpstr>
      <vt:lpstr>Sarina Ebling</vt:lpstr>
      <vt:lpstr>Studienerfolgskoordination</vt:lpstr>
      <vt:lpstr>Erfolgte Maßnahmen</vt:lpstr>
      <vt:lpstr>Geplante Maßnahmen</vt:lpstr>
      <vt:lpstr>Magdalene Biada </vt:lpstr>
      <vt:lpstr>Aufgabenbereiche</vt:lpstr>
      <vt:lpstr>Projektstart</vt:lpstr>
      <vt:lpstr>Meilensteine</vt:lpstr>
      <vt:lpstr>Meilensteine</vt:lpstr>
      <vt:lpstr>Meilensteine</vt:lpstr>
      <vt:lpstr>Meilensteine</vt:lpstr>
      <vt:lpstr>Meilensteine</vt:lpstr>
      <vt:lpstr>Herausforderungen</vt:lpstr>
      <vt:lpstr>Pauline Hallmann</vt:lpstr>
      <vt:lpstr>Evaluation</vt:lpstr>
      <vt:lpstr>Evaluation</vt:lpstr>
      <vt:lpstr>Evaluation</vt:lpstr>
      <vt:lpstr>Evaluation</vt:lpstr>
      <vt:lpstr>Evaluation</vt:lpstr>
      <vt:lpstr>Ausblick und Diskussion</vt:lpstr>
      <vt:lpstr>Wie geht es weiter?</vt:lpstr>
      <vt:lpstr>Kontakt zum Team</vt:lpstr>
    </vt:vector>
  </TitlesOfParts>
  <Company>Hochschule RheinMain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Untertitel hier steht die  Subheadline 20pt ZAB 22pt 4-zeilig möglich</dc:title>
  <dc:creator>Sagromski, Boris</dc:creator>
  <cp:lastModifiedBy>Zender, Joerg</cp:lastModifiedBy>
  <cp:revision>152</cp:revision>
  <dcterms:created xsi:type="dcterms:W3CDTF">2020-01-20T13:05:11Z</dcterms:created>
  <dcterms:modified xsi:type="dcterms:W3CDTF">2023-01-20T12:50:37Z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0x01010028A3E36D54A1F94894DCBD93D1B4B252</vt:lpwstr>
  </property>
</Properties>
</file>